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342" r:id="rId3"/>
    <p:sldId id="378" r:id="rId4"/>
    <p:sldId id="377" r:id="rId5"/>
    <p:sldId id="419" r:id="rId6"/>
    <p:sldId id="511" r:id="rId7"/>
    <p:sldId id="312" r:id="rId8"/>
    <p:sldId id="261" r:id="rId9"/>
    <p:sldId id="510" r:id="rId10"/>
    <p:sldId id="318" r:id="rId11"/>
    <p:sldId id="260" r:id="rId12"/>
    <p:sldId id="306" r:id="rId13"/>
    <p:sldId id="297" r:id="rId14"/>
    <p:sldId id="298" r:id="rId15"/>
    <p:sldId id="299" r:id="rId16"/>
    <p:sldId id="300" r:id="rId17"/>
    <p:sldId id="512" r:id="rId18"/>
    <p:sldId id="417" r:id="rId19"/>
    <p:sldId id="498" r:id="rId20"/>
    <p:sldId id="432" r:id="rId21"/>
    <p:sldId id="499" r:id="rId22"/>
    <p:sldId id="263" r:id="rId23"/>
    <p:sldId id="475" r:id="rId24"/>
    <p:sldId id="477" r:id="rId25"/>
    <p:sldId id="488" r:id="rId26"/>
    <p:sldId id="484" r:id="rId27"/>
    <p:sldId id="494" r:id="rId28"/>
    <p:sldId id="495" r:id="rId29"/>
    <p:sldId id="496" r:id="rId30"/>
    <p:sldId id="513" r:id="rId31"/>
    <p:sldId id="514" r:id="rId32"/>
    <p:sldId id="268" r:id="rId33"/>
    <p:sldId id="270" r:id="rId34"/>
    <p:sldId id="420" r:id="rId35"/>
    <p:sldId id="421" r:id="rId36"/>
    <p:sldId id="422" r:id="rId37"/>
    <p:sldId id="423" r:id="rId38"/>
    <p:sldId id="427" r:id="rId39"/>
    <p:sldId id="515" r:id="rId40"/>
    <p:sldId id="503" r:id="rId41"/>
    <p:sldId id="506" r:id="rId42"/>
    <p:sldId id="505" r:id="rId43"/>
    <p:sldId id="516" r:id="rId44"/>
    <p:sldId id="507" r:id="rId45"/>
    <p:sldId id="508" r:id="rId46"/>
    <p:sldId id="517" r:id="rId47"/>
    <p:sldId id="509" r:id="rId48"/>
    <p:sldId id="500" r:id="rId49"/>
    <p:sldId id="366" r:id="rId5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579"/>
    <a:srgbClr val="DEC400"/>
    <a:srgbClr val="C5DD01"/>
    <a:srgbClr val="6F9D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31"/>
    <p:restoredTop sz="94780"/>
  </p:normalViewPr>
  <p:slideViewPr>
    <p:cSldViewPr>
      <p:cViewPr varScale="1">
        <p:scale>
          <a:sx n="120" d="100"/>
          <a:sy n="120" d="100"/>
        </p:scale>
        <p:origin x="116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3628F-ACE0-6C40-994A-E03B476971CD}" type="datetimeFigureOut">
              <a:rPr lang="fr-FR" smtClean="0"/>
              <a:t>17/02/2020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D332C-8598-3346-AC55-CE775FAE58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5572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70826-4402-4953-A94E-9ECA838E90F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48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BMS:</a:t>
            </a:r>
            <a:r>
              <a:rPr lang="fr-FR" baseline="0" dirty="0"/>
              <a:t> </a:t>
            </a:r>
            <a:r>
              <a:rPr lang="en-US" dirty="0"/>
              <a:t>At</a:t>
            </a:r>
            <a:r>
              <a:rPr lang="en-US" baseline="0" dirty="0"/>
              <a:t> the source! Edition of </a:t>
            </a:r>
            <a:r>
              <a:rPr lang="en-US" baseline="0" dirty="0" err="1"/>
              <a:t>fieldbooks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Agtrials</a:t>
            </a:r>
            <a:r>
              <a:rPr lang="fr-FR" dirty="0"/>
              <a:t>=</a:t>
            </a:r>
            <a:r>
              <a:rPr lang="fr-FR" baseline="0" dirty="0"/>
              <a:t> </a:t>
            </a:r>
            <a:r>
              <a:rPr lang="fr-FR" baseline="0" dirty="0" err="1"/>
              <a:t>env</a:t>
            </a:r>
            <a:r>
              <a:rPr lang="fr-FR" baseline="0" dirty="0"/>
              <a:t> 30 000 CO </a:t>
            </a:r>
            <a:r>
              <a:rPr lang="fr-FR" baseline="0" dirty="0" err="1"/>
              <a:t>annotated</a:t>
            </a:r>
            <a:r>
              <a:rPr lang="fr-FR" baseline="0" dirty="0"/>
              <a:t> trials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70826-4402-4953-A94E-9ECA838E90F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26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70826-4402-4953-A94E-9ECA838E90F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146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D332C-8598-3346-AC55-CE775FAE58AA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3658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5" name="Shape 375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SPECIES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FORMATTING</a:t>
            </a:r>
          </a:p>
        </p:txBody>
      </p:sp>
      <p:sp>
        <p:nvSpPr>
          <p:cNvPr id="376" name="Shape 37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fr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3107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wheat background.png">
            <a:extLst>
              <a:ext uri="{FF2B5EF4-FFF2-40B4-BE49-F238E27FC236}">
                <a16:creationId xmlns:a16="http://schemas.microsoft.com/office/drawing/2014/main" id="{F6795651-98B3-DA4A-A668-43B326AA42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969933" y="1052736"/>
            <a:ext cx="7124709" cy="14700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411760" y="2639726"/>
            <a:ext cx="6400800" cy="1752600"/>
          </a:xfrm>
        </p:spPr>
        <p:txBody>
          <a:bodyPr>
            <a:norm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fr-FR" sz="2400" baseline="0" dirty="0" smtClean="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  <a:sym typeface="Symbol" charset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94" y="4865165"/>
            <a:ext cx="864220" cy="146268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845" y="2009660"/>
            <a:ext cx="1430516" cy="630066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602" y="4038610"/>
            <a:ext cx="834467" cy="449781"/>
          </a:xfrm>
          <a:prstGeom prst="rect">
            <a:avLst/>
          </a:prstGeom>
        </p:spPr>
      </p:pic>
      <p:pic>
        <p:nvPicPr>
          <p:cNvPr id="22" name="Image 7" descr="logoURGI_422X295.png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2360" y="1"/>
            <a:ext cx="1248518" cy="872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7020272" y="6669360"/>
            <a:ext cx="2133600" cy="216024"/>
          </a:xfrm>
          <a:prstGeom prst="rect">
            <a:avLst/>
          </a:prstGeom>
        </p:spPr>
        <p:txBody>
          <a:bodyPr/>
          <a:lstStyle/>
          <a:p>
            <a:r>
              <a:rPr lang="fr-FR"/>
              <a:t>18 September 2018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>
          <a:xfrm>
            <a:off x="7010400" y="6381328"/>
            <a:ext cx="2133600" cy="282229"/>
          </a:xfrm>
          <a:prstGeom prst="rect">
            <a:avLst/>
          </a:prstGeom>
        </p:spPr>
        <p:txBody>
          <a:bodyPr/>
          <a:lstStyle/>
          <a:p>
            <a:fld id="{8534B11E-6926-4AED-BE15-6DFFBFCE64FB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7020272" y="6669360"/>
            <a:ext cx="2133600" cy="216024"/>
          </a:xfrm>
          <a:prstGeom prst="rect">
            <a:avLst/>
          </a:prstGeom>
        </p:spPr>
        <p:txBody>
          <a:bodyPr/>
          <a:lstStyle/>
          <a:p>
            <a:r>
              <a:rPr lang="fr-FR"/>
              <a:t>18 September 2018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>
          <a:xfrm>
            <a:off x="7010400" y="6381328"/>
            <a:ext cx="2133600" cy="282229"/>
          </a:xfrm>
          <a:prstGeom prst="rect">
            <a:avLst/>
          </a:prstGeom>
        </p:spPr>
        <p:txBody>
          <a:bodyPr/>
          <a:lstStyle/>
          <a:p>
            <a:fld id="{8534B11E-6926-4AED-BE15-6DFFBFCE64FB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>
            <a:spLocks noGrp="1"/>
          </p:cNvSpPr>
          <p:nvPr>
            <p:ph type="title" hasCustomPrompt="1"/>
          </p:nvPr>
        </p:nvSpPr>
        <p:spPr>
          <a:xfrm>
            <a:off x="461035" y="170122"/>
            <a:ext cx="8205261" cy="78555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1">
                <a:solidFill>
                  <a:srgbClr val="003580"/>
                </a:solidFill>
                <a:latin typeface="Arial Narrow" pitchFamily="34" charset="0"/>
                <a:cs typeface="Calibri" pitchFamily="34" charset="0"/>
              </a:defRPr>
            </a:lvl1pPr>
          </a:lstStyle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61035" y="1382123"/>
            <a:ext cx="8204500" cy="4784761"/>
          </a:xfrm>
          <a:prstGeom prst="rect">
            <a:avLst/>
          </a:prstGeom>
        </p:spPr>
        <p:txBody>
          <a:bodyPr/>
          <a:lstStyle>
            <a:lvl1pPr marL="0" indent="0">
              <a:buNone/>
              <a:tabLst>
                <a:tab pos="1828800" algn="l"/>
              </a:tabLst>
              <a:defRPr>
                <a:solidFill>
                  <a:schemeClr val="tx1"/>
                </a:solidFill>
                <a:latin typeface="+mj-lt"/>
              </a:defRPr>
            </a:lvl1pPr>
            <a:lvl2pPr indent="0">
              <a:buNone/>
              <a:tabLst>
                <a:tab pos="1828800" algn="l"/>
              </a:tabLst>
              <a:defRPr>
                <a:solidFill>
                  <a:schemeClr val="tx1"/>
                </a:solidFill>
                <a:latin typeface="+mj-lt"/>
              </a:defRPr>
            </a:lvl2pPr>
            <a:lvl3pPr indent="0">
              <a:buNone/>
              <a:tabLst>
                <a:tab pos="1828800" algn="l"/>
              </a:tabLst>
              <a:defRPr>
                <a:solidFill>
                  <a:schemeClr val="tx1"/>
                </a:solidFill>
                <a:latin typeface="+mj-lt"/>
              </a:defRPr>
            </a:lvl3pPr>
            <a:lvl4pPr indent="0">
              <a:buNone/>
              <a:tabLst>
                <a:tab pos="1828800" algn="l"/>
              </a:tabLst>
              <a:defRPr>
                <a:solidFill>
                  <a:schemeClr val="tx1"/>
                </a:solidFill>
                <a:latin typeface="+mj-lt"/>
              </a:defRPr>
            </a:lvl4pPr>
            <a:lvl5pPr indent="0">
              <a:buNone/>
              <a:tabLst>
                <a:tab pos="1828800" algn="l"/>
              </a:tabLst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Text</a:t>
            </a:r>
          </a:p>
          <a:p>
            <a:pPr lvl="0"/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7804679" y="6377471"/>
            <a:ext cx="1339321" cy="480529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Bioversity FINAL out copy.gi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8009" y="6446075"/>
            <a:ext cx="406010" cy="35391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079810" y="6357450"/>
            <a:ext cx="4064190" cy="18000"/>
          </a:xfrm>
          <a:prstGeom prst="rect">
            <a:avLst/>
          </a:prstGeom>
          <a:gradFill flip="none" rotWithShape="1">
            <a:gsLst>
              <a:gs pos="27000">
                <a:srgbClr val="003580"/>
              </a:gs>
              <a:gs pos="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213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7804679" y="6377471"/>
            <a:ext cx="1339321" cy="480529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ioversity FINAL out copy.gi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8009" y="6446075"/>
            <a:ext cx="406010" cy="353914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5079810" y="6357450"/>
            <a:ext cx="4064190" cy="18000"/>
          </a:xfrm>
          <a:prstGeom prst="rect">
            <a:avLst/>
          </a:prstGeom>
          <a:gradFill flip="none" rotWithShape="1">
            <a:gsLst>
              <a:gs pos="27000">
                <a:srgbClr val="003580"/>
              </a:gs>
              <a:gs pos="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783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6752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800100" indent="-342900">
              <a:buSzPct val="45000"/>
              <a:buFont typeface="Wingdings" panose="05000000000000000000" pitchFamily="2" charset="2"/>
              <a:buChar char=""/>
              <a:defRPr lang="fr-FR" sz="20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2pPr>
            <a:lvl3pPr>
              <a:defRPr lang="fr-FR" sz="16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3pPr>
            <a:lvl4pPr>
              <a:defRPr lang="fr-FR" sz="14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4pPr>
            <a:lvl5pPr marL="1924050" indent="-171450">
              <a:buFont typeface="Wingdings" panose="05000000000000000000" pitchFamily="2" charset="2"/>
              <a:buChar char="ü"/>
              <a:defRPr lang="fr-FR" sz="12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6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7020272" y="6597352"/>
            <a:ext cx="2133600" cy="288032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FR"/>
              <a:t>18 September 2018</a:t>
            </a:r>
            <a:endParaRPr lang="fr-FR" dirty="0"/>
          </a:p>
        </p:txBody>
      </p:sp>
      <p:sp>
        <p:nvSpPr>
          <p:cNvPr id="7" name="Espace réservé du numéro de diapositive 4"/>
          <p:cNvSpPr>
            <a:spLocks noGrp="1"/>
          </p:cNvSpPr>
          <p:nvPr>
            <p:ph type="sldNum" sz="quarter" idx="11"/>
          </p:nvPr>
        </p:nvSpPr>
        <p:spPr>
          <a:xfrm>
            <a:off x="7010400" y="6381329"/>
            <a:ext cx="2133600" cy="216023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4F2FB34B-B982-584C-87D1-A762E7D52625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7584" y="1916833"/>
            <a:ext cx="7772400" cy="648072"/>
          </a:xfrm>
        </p:spPr>
        <p:txBody>
          <a:bodyPr anchor="t"/>
          <a:lstStyle>
            <a:lvl1pPr algn="l">
              <a:defRPr sz="2400" b="1" cap="all"/>
            </a:lvl1pPr>
          </a:lstStyle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55576" y="3429000"/>
            <a:ext cx="7920880" cy="25922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7020272" y="6597352"/>
            <a:ext cx="2133600" cy="288032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FR"/>
              <a:t>18 September 2018</a:t>
            </a:r>
            <a:endParaRPr lang="fr-FR" dirty="0"/>
          </a:p>
        </p:txBody>
      </p:sp>
      <p:sp>
        <p:nvSpPr>
          <p:cNvPr id="11" name="Espace réservé du numéro de diapositive 4"/>
          <p:cNvSpPr>
            <a:spLocks noGrp="1"/>
          </p:cNvSpPr>
          <p:nvPr>
            <p:ph type="sldNum" sz="quarter" idx="11"/>
          </p:nvPr>
        </p:nvSpPr>
        <p:spPr>
          <a:xfrm>
            <a:off x="7010400" y="6381329"/>
            <a:ext cx="2133600" cy="216023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4F2FB34B-B982-584C-87D1-A762E7D52625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6" name="Grouper 5"/>
          <p:cNvGrpSpPr/>
          <p:nvPr userDrawn="1"/>
        </p:nvGrpSpPr>
        <p:grpSpPr>
          <a:xfrm>
            <a:off x="2411760" y="2604504"/>
            <a:ext cx="6732240" cy="752475"/>
            <a:chOff x="2411760" y="2604504"/>
            <a:chExt cx="6732240" cy="752475"/>
          </a:xfrm>
        </p:grpSpPr>
        <p:pic>
          <p:nvPicPr>
            <p:cNvPr id="7" name="Picture 4"/>
            <p:cNvPicPr>
              <a:picLocks noChangeAspect="1" noChangeArrowheads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951155" y="2604504"/>
              <a:ext cx="1192845" cy="752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46" name="Picture 2" descr="ésultat de recherche d'images pour &quot;big data&quot;"/>
            <p:cNvPicPr>
              <a:picLocks noChangeAspect="1" noChangeArrowheads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411760" y="2604504"/>
              <a:ext cx="2121024" cy="752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ttps://inra-dam-front-resources-cdn.brainsonic.com/ressources/afile/162073-99714-picture_original-2131-0"/>
            <p:cNvPicPr>
              <a:picLocks noChangeAspect="1" noChangeArrowheads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504318" y="2607796"/>
              <a:ext cx="2160240" cy="745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rbre Gène, Arbre De Vie, Evolution"/>
            <p:cNvPicPr>
              <a:picLocks noChangeAspect="1" noChangeArrowheads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4558" y="2605446"/>
              <a:ext cx="1291818" cy="750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 marL="800100" indent="-342900">
              <a:buSzPct val="45000"/>
              <a:buFont typeface="Wingdings" panose="05000000000000000000" pitchFamily="2" charset="2"/>
              <a:buChar char="u"/>
              <a:defRPr sz="2400"/>
            </a:lvl2pPr>
            <a:lvl3pPr>
              <a:defRPr sz="2000"/>
            </a:lvl3pPr>
            <a:lvl4pPr>
              <a:defRPr sz="1800"/>
            </a:lvl4pPr>
            <a:lvl5pPr marL="2038350" indent="-285750">
              <a:buFont typeface="Wingdings" panose="05000000000000000000" pitchFamily="2" charset="2"/>
              <a:buChar char="ü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lang="fr-FR" sz="24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2pPr>
            <a:lvl3pPr>
              <a:defRPr sz="2000"/>
            </a:lvl3pPr>
            <a:lvl4pPr>
              <a:defRPr sz="1800"/>
            </a:lvl4pPr>
            <a:lvl5pPr marL="2038350" indent="-285750">
              <a:buFont typeface="Wingdings" panose="05000000000000000000" pitchFamily="2" charset="2"/>
              <a:buChar char="ü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7020272" y="6597352"/>
            <a:ext cx="2133600" cy="288032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r>
              <a:rPr lang="fr-FR"/>
              <a:t>18 September 2018</a:t>
            </a:r>
            <a:endParaRPr lang="fr-FR" dirty="0"/>
          </a:p>
        </p:txBody>
      </p:sp>
      <p:sp>
        <p:nvSpPr>
          <p:cNvPr id="8" name="Espace réservé du numéro de diapositive 4"/>
          <p:cNvSpPr>
            <a:spLocks noGrp="1"/>
          </p:cNvSpPr>
          <p:nvPr>
            <p:ph type="sldNum" sz="quarter" idx="11"/>
          </p:nvPr>
        </p:nvSpPr>
        <p:spPr>
          <a:xfrm>
            <a:off x="7010400" y="6381329"/>
            <a:ext cx="2133600" cy="216023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8534B11E-6926-4AED-BE15-6DFFBFCE64FB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7020272" y="6597352"/>
            <a:ext cx="2133600" cy="288032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r>
              <a:rPr lang="fr-FR"/>
              <a:t>18 September 2018</a:t>
            </a:r>
            <a:endParaRPr lang="fr-FR" dirty="0"/>
          </a:p>
        </p:txBody>
      </p:sp>
      <p:sp>
        <p:nvSpPr>
          <p:cNvPr id="10" name="Espace réservé du numéro de diapositive 4"/>
          <p:cNvSpPr>
            <a:spLocks noGrp="1"/>
          </p:cNvSpPr>
          <p:nvPr>
            <p:ph type="sldNum" sz="quarter" idx="11"/>
          </p:nvPr>
        </p:nvSpPr>
        <p:spPr>
          <a:xfrm>
            <a:off x="7010400" y="6381329"/>
            <a:ext cx="2133600" cy="216023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8534B11E-6926-4AED-BE15-6DFFBFCE64FB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7020272" y="6597352"/>
            <a:ext cx="2133600" cy="288032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FR"/>
              <a:t>18 September 2018</a:t>
            </a:r>
            <a:endParaRPr lang="fr-FR" dirty="0"/>
          </a:p>
        </p:txBody>
      </p:sp>
      <p:sp>
        <p:nvSpPr>
          <p:cNvPr id="8" name="Espace réservé du numéro de diapositive 4"/>
          <p:cNvSpPr>
            <a:spLocks noGrp="1"/>
          </p:cNvSpPr>
          <p:nvPr>
            <p:ph type="sldNum" sz="quarter" idx="11"/>
          </p:nvPr>
        </p:nvSpPr>
        <p:spPr>
          <a:xfrm>
            <a:off x="7010400" y="6381329"/>
            <a:ext cx="2133600" cy="216023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4F2FB34B-B982-584C-87D1-A762E7D52625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7020272" y="6597352"/>
            <a:ext cx="2133600" cy="288032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r>
              <a:rPr lang="fr-FR"/>
              <a:t>18 September 2018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>
          <a:xfrm>
            <a:off x="7010400" y="6381329"/>
            <a:ext cx="2133600" cy="216023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8534B11E-6926-4AED-BE15-6DFFBFCE64FB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7020272" y="6597352"/>
            <a:ext cx="2133600" cy="288032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r>
              <a:rPr lang="fr-FR"/>
              <a:t>18 September 2018</a:t>
            </a:r>
            <a:endParaRPr lang="fr-FR" dirty="0"/>
          </a:p>
        </p:txBody>
      </p:sp>
      <p:sp>
        <p:nvSpPr>
          <p:cNvPr id="8" name="Espace réservé du numéro de diapositive 4"/>
          <p:cNvSpPr>
            <a:spLocks noGrp="1"/>
          </p:cNvSpPr>
          <p:nvPr>
            <p:ph type="sldNum" sz="quarter" idx="11"/>
          </p:nvPr>
        </p:nvSpPr>
        <p:spPr>
          <a:xfrm>
            <a:off x="7010400" y="6381329"/>
            <a:ext cx="2133600" cy="216023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8534B11E-6926-4AED-BE15-6DFFBFCE64FB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Faire glisser l'image vers l'espace réservé ou cliquer sur l'icône pour l'ajouter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7020272" y="6669360"/>
            <a:ext cx="2133600" cy="216024"/>
          </a:xfrm>
          <a:prstGeom prst="rect">
            <a:avLst/>
          </a:prstGeom>
        </p:spPr>
        <p:txBody>
          <a:bodyPr/>
          <a:lstStyle/>
          <a:p>
            <a:r>
              <a:rPr lang="fr-FR"/>
              <a:t>18 September 2018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xfrm>
            <a:off x="7010400" y="6381328"/>
            <a:ext cx="2133600" cy="282229"/>
          </a:xfrm>
          <a:prstGeom prst="rect">
            <a:avLst/>
          </a:prstGeom>
        </p:spPr>
        <p:txBody>
          <a:bodyPr/>
          <a:lstStyle/>
          <a:p>
            <a:fld id="{8534B11E-6926-4AED-BE15-6DFFBFCE64FB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388416"/>
            <a:ext cx="9144000" cy="4827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" y="6432072"/>
            <a:ext cx="1008112" cy="417456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691680" y="0"/>
            <a:ext cx="6995120" cy="90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51520" y="1124744"/>
            <a:ext cx="8712968" cy="500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marL="742950" lvl="1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8AB3D"/>
              </a:buClr>
              <a:buSzPct val="45000"/>
              <a:buFont typeface="Wingdings" pitchFamily="2" charset="2"/>
              <a:buChar char="u"/>
            </a:pPr>
            <a:r>
              <a:rPr lang="fr-FR" dirty="0"/>
              <a:t>Deuxième niveau</a:t>
            </a:r>
          </a:p>
          <a:p>
            <a:pPr marL="1143000" lvl="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8AB3D"/>
              </a:buClr>
              <a:buSzPct val="50000"/>
              <a:buFont typeface="Wingdings" pitchFamily="2" charset="2"/>
              <a:buChar char="n"/>
            </a:pPr>
            <a:r>
              <a:rPr lang="fr-FR" dirty="0"/>
              <a:t>Troisième niveau</a:t>
            </a:r>
          </a:p>
          <a:p>
            <a:pPr marL="1562100" lvl="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8AB3D"/>
              </a:buClr>
              <a:buSzPct val="80000"/>
              <a:buFont typeface="Wingdings" pitchFamily="2" charset="2"/>
              <a:buChar char="«"/>
            </a:pPr>
            <a:r>
              <a:rPr lang="fr-FR" dirty="0"/>
              <a:t>Quatrième niveau</a:t>
            </a:r>
          </a:p>
          <a:p>
            <a:pPr marL="1981200" lvl="4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8AB3D"/>
              </a:buClr>
              <a:buChar char="•"/>
            </a:pPr>
            <a:r>
              <a:rPr lang="fr-FR" dirty="0"/>
              <a:t>Cinquième niveau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2710055" y="6448884"/>
            <a:ext cx="44969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00" b="1" dirty="0" err="1">
                <a:solidFill>
                  <a:srgbClr val="C5DD01"/>
                </a:solidFill>
                <a:latin typeface="Arial" pitchFamily="34" charset="0"/>
                <a:cs typeface="Arial" pitchFamily="34" charset="0"/>
              </a:rPr>
              <a:t>Wheat</a:t>
            </a:r>
            <a:r>
              <a:rPr lang="fr-FR" sz="900" b="1" dirty="0">
                <a:solidFill>
                  <a:srgbClr val="C5DD0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900" b="1" dirty="0" err="1">
                <a:solidFill>
                  <a:srgbClr val="C5DD01"/>
                </a:solidFill>
                <a:latin typeface="Arial" pitchFamily="34" charset="0"/>
                <a:cs typeface="Arial" pitchFamily="34" charset="0"/>
              </a:rPr>
              <a:t>Crop</a:t>
            </a:r>
            <a:r>
              <a:rPr lang="fr-FR" sz="900" b="1" dirty="0">
                <a:solidFill>
                  <a:srgbClr val="C5DD0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900" b="1" dirty="0" err="1">
                <a:solidFill>
                  <a:srgbClr val="C5DD01"/>
                </a:solidFill>
                <a:latin typeface="Arial" pitchFamily="34" charset="0"/>
                <a:cs typeface="Arial" pitchFamily="34" charset="0"/>
              </a:rPr>
              <a:t>Ontology</a:t>
            </a:r>
            <a:endParaRPr lang="fr-FR" sz="900" b="1" dirty="0">
              <a:solidFill>
                <a:srgbClr val="C5DD0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Image 9" descr="LOGO VERT (cartouche) rvb.jpg">
            <a:extLst>
              <a:ext uri="{FF2B5EF4-FFF2-40B4-BE49-F238E27FC236}">
                <a16:creationId xmlns:a16="http://schemas.microsoft.com/office/drawing/2014/main" id="{747F43C8-04DC-8048-893F-107721F9B129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55" y="44624"/>
            <a:ext cx="1056661" cy="36004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lang="fr-FR" sz="3200" b="1" kern="1200" dirty="0" smtClean="0">
          <a:solidFill>
            <a:schemeClr val="tx2"/>
          </a:solidFill>
          <a:latin typeface="+mj-lt"/>
          <a:ea typeface="ＭＳ Ｐゴシック" charset="-128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lang="fr-FR" sz="2400" kern="1200" dirty="0" smtClean="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457200" indent="0" algn="l" defTabSz="914400" rtl="0" eaLnBrk="1" latinLnBrk="0" hangingPunct="1">
        <a:spcBef>
          <a:spcPct val="20000"/>
        </a:spcBef>
        <a:buClr>
          <a:schemeClr val="tx2"/>
        </a:buClr>
        <a:buFontTx/>
        <a:buNone/>
        <a:defRPr lang="fr-FR" sz="2000" b="1" kern="1200" dirty="0" smtClean="0">
          <a:solidFill>
            <a:srgbClr val="656565"/>
          </a:solidFill>
          <a:latin typeface="+mn-lt"/>
          <a:ea typeface="ＭＳ Ｐゴシック" charset="-128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lang="fr-FR" sz="1600" b="1" kern="1200" dirty="0" smtClean="0">
          <a:solidFill>
            <a:srgbClr val="656565"/>
          </a:solidFill>
          <a:latin typeface="+mn-lt"/>
          <a:ea typeface="ＭＳ Ｐゴシック" charset="-128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–"/>
        <a:defRPr lang="fr-FR" sz="1400" b="1" kern="1200" dirty="0" smtClean="0">
          <a:solidFill>
            <a:srgbClr val="656565"/>
          </a:solidFill>
          <a:latin typeface="+mn-lt"/>
          <a:ea typeface="ＭＳ Ｐゴシック" charset="-128"/>
          <a:cs typeface="+mn-cs"/>
        </a:defRPr>
      </a:lvl4pPr>
      <a:lvl5pPr marL="1752600" indent="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None/>
        <a:defRPr lang="fr-FR" sz="1400" b="1" kern="1200" dirty="0" smtClean="0">
          <a:solidFill>
            <a:srgbClr val="656565"/>
          </a:solidFill>
          <a:latin typeface="+mn-lt"/>
          <a:ea typeface="ＭＳ Ｐゴシック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tiff"/><Relationship Id="rId4" Type="http://schemas.openxmlformats.org/officeDocument/2006/relationships/image" Target="../media/image15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7" Type="http://schemas.openxmlformats.org/officeDocument/2006/relationships/image" Target="../media/image78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7.jpeg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4.png"/><Relationship Id="rId4" Type="http://schemas.openxmlformats.org/officeDocument/2006/relationships/image" Target="../media/image8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7" Type="http://schemas.openxmlformats.org/officeDocument/2006/relationships/image" Target="../media/image83.jp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82.png"/><Relationship Id="rId4" Type="http://schemas.openxmlformats.org/officeDocument/2006/relationships/image" Target="../media/image8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5454/3EDMCP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ropontology.org/ontology/CO_321/Whea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hyperlink" Target="https://urgi.versailles.inra.fr/ontology#termIdentifier=WIPO:0000001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hyperlink" Target="https://urgi.versailles.inra.fr/ontologyportal.do#termIdentifier=CO_357" TargetMode="External"/><Relationship Id="rId7" Type="http://schemas.openxmlformats.org/officeDocument/2006/relationships/hyperlink" Target="https://fairsharing.org/bsg-s001136/" TargetMode="External"/><Relationship Id="rId2" Type="http://schemas.openxmlformats.org/officeDocument/2006/relationships/hyperlink" Target="https://doi.org/10.15454/3EDMCP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agroportal.lirmm.fr/ontologies/CO_357" TargetMode="External"/><Relationship Id="rId5" Type="http://schemas.openxmlformats.org/officeDocument/2006/relationships/hyperlink" Target="https://www.ebi.ac.uk/ols/ontologies/co_357" TargetMode="External"/><Relationship Id="rId4" Type="http://schemas.openxmlformats.org/officeDocument/2006/relationships/hyperlink" Target="http://www.cropontology.org/ontology/CO_357/Woody%20Plant%20Ontology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9.png"/><Relationship Id="rId7" Type="http://schemas.openxmlformats.org/officeDocument/2006/relationships/hyperlink" Target="http://www.cropontology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1.jpeg"/><Relationship Id="rId3" Type="http://schemas.openxmlformats.org/officeDocument/2006/relationships/hyperlink" Target="http://www.cropontology.org/" TargetMode="External"/><Relationship Id="rId7" Type="http://schemas.openxmlformats.org/officeDocument/2006/relationships/image" Target="../media/image96.jpg"/><Relationship Id="rId12" Type="http://schemas.openxmlformats.org/officeDocument/2006/relationships/image" Target="../media/image10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jpeg"/><Relationship Id="rId11" Type="http://schemas.openxmlformats.org/officeDocument/2006/relationships/image" Target="../media/image32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6.inra.fr/soere-tempo_eng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orgemia.inra.fr/urgi-is/ontologies/raw/develop/Tree/WoodyPlantOntology.xls" TargetMode="External"/><Relationship Id="rId2" Type="http://schemas.openxmlformats.org/officeDocument/2006/relationships/hyperlink" Target="http://www.cropontology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lanteome/ibp-wheat-traits/issues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brapi.org/brapps" TargetMode="External"/><Relationship Id="rId2" Type="http://schemas.openxmlformats.org/officeDocument/2006/relationships/hyperlink" Target="https://urgi.versailles.inra.fr/ephesis/ephesis/ontologyportal.do#termIdentifier=CO_35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18" Type="http://schemas.openxmlformats.org/officeDocument/2006/relationships/image" Target="../media/image55.png"/><Relationship Id="rId3" Type="http://schemas.openxmlformats.org/officeDocument/2006/relationships/image" Target="../media/image129.png"/><Relationship Id="rId21" Type="http://schemas.openxmlformats.org/officeDocument/2006/relationships/image" Target="../media/image145.jpeg"/><Relationship Id="rId7" Type="http://schemas.openxmlformats.org/officeDocument/2006/relationships/image" Target="../media/image133.jpg"/><Relationship Id="rId12" Type="http://schemas.openxmlformats.org/officeDocument/2006/relationships/image" Target="../media/image138.png"/><Relationship Id="rId17" Type="http://schemas.openxmlformats.org/officeDocument/2006/relationships/image" Target="../media/image14.tiff"/><Relationship Id="rId2" Type="http://schemas.openxmlformats.org/officeDocument/2006/relationships/image" Target="../media/image54.jpeg"/><Relationship Id="rId16" Type="http://schemas.openxmlformats.org/officeDocument/2006/relationships/image" Target="../media/image142.tiff"/><Relationship Id="rId20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11" Type="http://schemas.openxmlformats.org/officeDocument/2006/relationships/image" Target="../media/image137.jpeg"/><Relationship Id="rId24" Type="http://schemas.openxmlformats.org/officeDocument/2006/relationships/image" Target="../media/image148.tiff"/><Relationship Id="rId5" Type="http://schemas.openxmlformats.org/officeDocument/2006/relationships/image" Target="../media/image131.png"/><Relationship Id="rId15" Type="http://schemas.openxmlformats.org/officeDocument/2006/relationships/image" Target="../media/image141.jpeg"/><Relationship Id="rId23" Type="http://schemas.openxmlformats.org/officeDocument/2006/relationships/image" Target="../media/image147.jpeg"/><Relationship Id="rId10" Type="http://schemas.openxmlformats.org/officeDocument/2006/relationships/image" Target="../media/image136.png"/><Relationship Id="rId19" Type="http://schemas.openxmlformats.org/officeDocument/2006/relationships/image" Target="../media/image143.png"/><Relationship Id="rId4" Type="http://schemas.openxmlformats.org/officeDocument/2006/relationships/image" Target="../media/image130.jpe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Relationship Id="rId22" Type="http://schemas.openxmlformats.org/officeDocument/2006/relationships/image" Target="../media/image1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tiff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ropontology.org/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14.tiff"/><Relationship Id="rId3" Type="http://schemas.openxmlformats.org/officeDocument/2006/relationships/image" Target="../media/image36.png"/><Relationship Id="rId21" Type="http://schemas.openxmlformats.org/officeDocument/2006/relationships/image" Target="../media/image51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4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34.png"/><Relationship Id="rId5" Type="http://schemas.openxmlformats.org/officeDocument/2006/relationships/image" Target="../media/image33.png"/><Relationship Id="rId15" Type="http://schemas.openxmlformats.org/officeDocument/2006/relationships/image" Target="../media/image46.png"/><Relationship Id="rId23" Type="http://schemas.openxmlformats.org/officeDocument/2006/relationships/image" Target="../media/image53.png"/><Relationship Id="rId28" Type="http://schemas.openxmlformats.org/officeDocument/2006/relationships/image" Target="../media/image56.png"/><Relationship Id="rId10" Type="http://schemas.openxmlformats.org/officeDocument/2006/relationships/image" Target="../media/image41.png"/><Relationship Id="rId19" Type="http://schemas.openxmlformats.org/officeDocument/2006/relationships/image" Target="../media/image50.jpeg"/><Relationship Id="rId4" Type="http://schemas.openxmlformats.org/officeDocument/2006/relationships/image" Target="../media/image32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2.png"/><Relationship Id="rId27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Wheat Ontology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331887" y="3068960"/>
            <a:ext cx="6400800" cy="1752600"/>
          </a:xfrm>
        </p:spPr>
        <p:txBody>
          <a:bodyPr/>
          <a:lstStyle/>
          <a:p>
            <a:r>
              <a:rPr lang="en-US" dirty="0"/>
              <a:t>Overview and introduction</a:t>
            </a:r>
            <a:endParaRPr lang="fr-FR" dirty="0"/>
          </a:p>
        </p:txBody>
      </p:sp>
      <p:pic>
        <p:nvPicPr>
          <p:cNvPr id="4" name="Shape 156" descr="http://www.elixir-europe.org/global/images/ELIXIR_logo.png">
            <a:extLst>
              <a:ext uri="{FF2B5EF4-FFF2-40B4-BE49-F238E27FC236}">
                <a16:creationId xmlns:a16="http://schemas.microsoft.com/office/drawing/2014/main" id="{991D8D1E-BC9A-074E-82C0-BC04CA1B96D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77461" y="6239044"/>
            <a:ext cx="698700" cy="5241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4DB5B57-8EF0-6449-947B-4EE240F84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288" y="6239044"/>
            <a:ext cx="1063528" cy="56304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E234794-0527-F64F-AFA6-BD103BC0EFB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4775" y="5686809"/>
            <a:ext cx="1306082" cy="38181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2A09C82-0D87-FE4E-8A9B-A1C4666EFB6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13582"/>
            <a:ext cx="1460698" cy="5100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13064" y="-36543"/>
            <a:ext cx="8387102" cy="1143000"/>
          </a:xfrm>
        </p:spPr>
        <p:txBody>
          <a:bodyPr>
            <a:noAutofit/>
          </a:bodyPr>
          <a:lstStyle/>
          <a:p>
            <a:r>
              <a:rPr lang="en-US" sz="3200" dirty="0"/>
              <a:t>A Growing Community Of Practice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99697" y="1178715"/>
            <a:ext cx="3856810" cy="2121097"/>
          </a:xfrm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81951" y="1178717"/>
            <a:ext cx="3856807" cy="2121096"/>
          </a:xfrm>
          <a:prstGeom prst="rect">
            <a:avLst/>
          </a:prstGeom>
        </p:spPr>
      </p:pic>
      <p:pic>
        <p:nvPicPr>
          <p:cNvPr id="10" name="Content Placeholder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99698" y="4016035"/>
            <a:ext cx="3887242" cy="213783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441268" y="4016035"/>
            <a:ext cx="3732770" cy="21378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7F7F7F"/>
                </a:solidFill>
              </a:rPr>
              <a:t>Upload your </a:t>
            </a:r>
            <a:r>
              <a:rPr lang="en-US" sz="2800" dirty="0" err="1">
                <a:solidFill>
                  <a:srgbClr val="7F7F7F"/>
                </a:solidFill>
              </a:rPr>
              <a:t>CoP</a:t>
            </a:r>
            <a:r>
              <a:rPr lang="en-US" sz="2800" dirty="0">
                <a:solidFill>
                  <a:srgbClr val="7F7F7F"/>
                </a:solidFill>
              </a:rPr>
              <a:t> Photo !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129114" y="6096031"/>
            <a:ext cx="868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376092"/>
                </a:solidFill>
                <a:latin typeface="Arial Black"/>
                <a:cs typeface="Arial Black"/>
              </a:rPr>
              <a:t>2018</a:t>
            </a:r>
            <a:endParaRPr lang="en-US" sz="2000" dirty="0">
              <a:latin typeface="Arial Black"/>
              <a:cs typeface="Arial Black"/>
            </a:endParaRPr>
          </a:p>
        </p:txBody>
      </p:sp>
      <p:pic>
        <p:nvPicPr>
          <p:cNvPr id="14" name="Picture 13" descr="Capture d'écran 2017-06-15 16.59.07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471" y="177031"/>
            <a:ext cx="784918" cy="72447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691680" y="6100839"/>
            <a:ext cx="868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376092"/>
                </a:solidFill>
                <a:latin typeface="Arial Black"/>
                <a:cs typeface="Arial Black"/>
              </a:rPr>
              <a:t>2016</a:t>
            </a:r>
            <a:endParaRPr lang="en-US" sz="2000" dirty="0">
              <a:latin typeface="Arial Black"/>
              <a:cs typeface="Arial Black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985048" y="3348153"/>
            <a:ext cx="8771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376092"/>
                </a:solidFill>
                <a:latin typeface="Arial Black"/>
                <a:cs typeface="Arial Black"/>
              </a:rPr>
              <a:t>2014</a:t>
            </a:r>
            <a:endParaRPr lang="en-US" sz="2000" dirty="0">
              <a:latin typeface="Arial Black"/>
              <a:cs typeface="Arial Black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835693" y="3289343"/>
            <a:ext cx="868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376092"/>
                </a:solidFill>
                <a:latin typeface="Arial Black"/>
                <a:cs typeface="Arial Black"/>
              </a:rPr>
              <a:t>2012</a:t>
            </a:r>
            <a:endParaRPr lang="en-US" sz="2000" dirty="0">
              <a:latin typeface="Arial Black"/>
              <a:cs typeface="Arial Black"/>
            </a:endParaRPr>
          </a:p>
        </p:txBody>
      </p:sp>
      <p:pic>
        <p:nvPicPr>
          <p:cNvPr id="3" name="Picture 2" descr="Capture d'écran 2018-09-23 16.03.31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7914" y="4016035"/>
            <a:ext cx="4547649" cy="214383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8758" y="1982907"/>
            <a:ext cx="995651" cy="1628236"/>
          </a:xfrm>
          <a:prstGeom prst="rect">
            <a:avLst/>
          </a:prstGeom>
        </p:spPr>
      </p:pic>
      <p:pic>
        <p:nvPicPr>
          <p:cNvPr id="19" name="Picture 18" descr="Capture d'écran 2018-09-23 22.34.04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7318" y="1"/>
            <a:ext cx="2096682" cy="79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861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Crop Ontology logo (complete)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8816" y="156562"/>
            <a:ext cx="3470566" cy="1256313"/>
          </a:xfrm>
          <a:prstGeom prst="rect">
            <a:avLst/>
          </a:prstGeom>
        </p:spPr>
      </p:pic>
      <p:pic>
        <p:nvPicPr>
          <p:cNvPr id="5" name="Image 8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8502" y="-27384"/>
            <a:ext cx="842010" cy="959281"/>
          </a:xfrm>
          <a:prstGeom prst="rect">
            <a:avLst/>
          </a:prstGeom>
        </p:spPr>
      </p:pic>
      <p:pic>
        <p:nvPicPr>
          <p:cNvPr id="6" name="Image 8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296"/>
          <a:stretch/>
        </p:blipFill>
        <p:spPr>
          <a:xfrm>
            <a:off x="212016" y="156562"/>
            <a:ext cx="565232" cy="65936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60371" y="456858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06268" y="3122036"/>
            <a:ext cx="82655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Provides measured traits, parameters  and </a:t>
            </a:r>
            <a:r>
              <a:rPr lang="en-US" sz="2800" b="1" dirty="0"/>
              <a:t>their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standard variables </a:t>
            </a:r>
            <a:r>
              <a:rPr lang="en-US" sz="2800" dirty="0"/>
              <a:t>for </a:t>
            </a:r>
            <a:r>
              <a:rPr lang="en-US" sz="2800" b="1" dirty="0"/>
              <a:t>the </a:t>
            </a:r>
            <a:r>
              <a:rPr lang="en-US" sz="2800" b="1" dirty="0">
                <a:solidFill>
                  <a:srgbClr val="376092"/>
                </a:solidFill>
              </a:rPr>
              <a:t>Breeding </a:t>
            </a:r>
            <a:r>
              <a:rPr lang="en-US" sz="2800" b="1" dirty="0" err="1">
                <a:solidFill>
                  <a:srgbClr val="376092"/>
                </a:solidFill>
              </a:rPr>
              <a:t>fieldbook</a:t>
            </a:r>
            <a:r>
              <a:rPr lang="en-US" sz="2800" b="1" dirty="0">
                <a:solidFill>
                  <a:srgbClr val="376092"/>
                </a:solidFill>
              </a:rPr>
              <a:t> </a:t>
            </a:r>
            <a:r>
              <a:rPr lang="en-US" sz="2800" b="1" dirty="0"/>
              <a:t>and for data </a:t>
            </a:r>
            <a:r>
              <a:rPr lang="en-US" sz="2800" b="1" dirty="0">
                <a:solidFill>
                  <a:srgbClr val="376092"/>
                </a:solidFill>
              </a:rPr>
              <a:t>annotation in the crop databases</a:t>
            </a:r>
            <a:r>
              <a:rPr lang="en-US" sz="2800" b="1" dirty="0"/>
              <a:t> and their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</a:rPr>
              <a:t>fieldbooks</a:t>
            </a:r>
            <a:endParaRPr 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 descr="IBP_full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371" y="2039796"/>
            <a:ext cx="2613094" cy="4270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0814" y="2083222"/>
            <a:ext cx="1248000" cy="605913"/>
          </a:xfrm>
          <a:prstGeom prst="rect">
            <a:avLst/>
          </a:prstGeom>
        </p:spPr>
      </p:pic>
      <p:pic>
        <p:nvPicPr>
          <p:cNvPr id="24" name="Picture 23" descr="Big Dat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0624" y="1964832"/>
            <a:ext cx="1317878" cy="629652"/>
          </a:xfrm>
          <a:prstGeom prst="rect">
            <a:avLst/>
          </a:prstGeom>
        </p:spPr>
      </p:pic>
      <p:pic>
        <p:nvPicPr>
          <p:cNvPr id="26" name="Picture 8" descr="NSF_logo.pn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62529" y="23526749"/>
            <a:ext cx="1156557" cy="105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828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e d'écran 2017-04-18 19.25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225651"/>
            <a:ext cx="3274665" cy="4785021"/>
          </a:xfrm>
          <a:prstGeom prst="rect">
            <a:avLst/>
          </a:prstGeom>
        </p:spPr>
      </p:pic>
      <p:pic>
        <p:nvPicPr>
          <p:cNvPr id="5" name="Picture 17" descr="Crop Ontology logo short (CO only)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59632" cy="8196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33637" y="847248"/>
            <a:ext cx="1695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Trait classes</a:t>
            </a:r>
          </a:p>
        </p:txBody>
      </p:sp>
      <p:pic>
        <p:nvPicPr>
          <p:cNvPr id="10" name="Picture 9" descr="Capture d'écran 2017-04-18 23.37.5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9531" y="466007"/>
            <a:ext cx="4633024" cy="2799711"/>
          </a:xfrm>
          <a:prstGeom prst="rect">
            <a:avLst/>
          </a:prstGeom>
        </p:spPr>
      </p:pic>
      <p:pic>
        <p:nvPicPr>
          <p:cNvPr id="11" name="Picture 10" descr="Capture d'écran 2017-04-18 23.38.1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0389" y="3630884"/>
            <a:ext cx="4562166" cy="31028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20389" y="210777"/>
            <a:ext cx="2589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Classification of methods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72789" y="3195154"/>
            <a:ext cx="2309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Classification of scales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4566" y="6010672"/>
            <a:ext cx="3215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All traits, Methods , scales have </a:t>
            </a:r>
          </a:p>
          <a:p>
            <a:r>
              <a:rPr lang="en-US" b="1" dirty="0"/>
              <a:t>a definition</a:t>
            </a:r>
          </a:p>
        </p:txBody>
      </p:sp>
    </p:spTree>
    <p:extLst>
      <p:ext uri="{BB962C8B-B14F-4D97-AF65-F5344CB8AC3E}">
        <p14:creationId xmlns:p14="http://schemas.microsoft.com/office/powerpoint/2010/main" val="3802590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1446" y="2493645"/>
            <a:ext cx="79445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Reference Plant Ontologies</a:t>
            </a:r>
          </a:p>
          <a:p>
            <a:pPr algn="ctr"/>
            <a:r>
              <a:rPr lang="en-US" sz="3600" dirty="0"/>
              <a:t>Mapping to species agnostic ontologies</a:t>
            </a:r>
          </a:p>
          <a:p>
            <a:pPr algn="ctr"/>
            <a:r>
              <a:rPr lang="en-US" sz="3600" dirty="0"/>
              <a:t>to expand results of a crop trait search</a:t>
            </a:r>
          </a:p>
        </p:txBody>
      </p:sp>
      <p:pic>
        <p:nvPicPr>
          <p:cNvPr id="3" name="Picture 2" descr="NSF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4924" y="5671621"/>
            <a:ext cx="828613" cy="828613"/>
          </a:xfrm>
          <a:prstGeom prst="rect">
            <a:avLst/>
          </a:prstGeom>
        </p:spPr>
      </p:pic>
      <p:pic>
        <p:nvPicPr>
          <p:cNvPr id="4" name="Picture 3" descr="CO_logo_fond blanc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446" y="268878"/>
            <a:ext cx="2302717" cy="7908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840" y="306951"/>
            <a:ext cx="2488591" cy="120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4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Specialized</a:t>
            </a:r>
            <a:r>
              <a:rPr lang="fr-FR" dirty="0"/>
              <a:t> </a:t>
            </a:r>
            <a:r>
              <a:rPr lang="fr-FR" dirty="0" err="1"/>
              <a:t>vocabularies</a:t>
            </a:r>
            <a:endParaRPr lang="en-US" dirty="0"/>
          </a:p>
        </p:txBody>
      </p:sp>
      <p:grpSp>
        <p:nvGrpSpPr>
          <p:cNvPr id="6" name="Group 172"/>
          <p:cNvGrpSpPr/>
          <p:nvPr/>
        </p:nvGrpSpPr>
        <p:grpSpPr>
          <a:xfrm>
            <a:off x="2057400" y="1890562"/>
            <a:ext cx="5029200" cy="3505200"/>
            <a:chOff x="381000" y="4038600"/>
            <a:chExt cx="3769572" cy="2514600"/>
          </a:xfrm>
        </p:grpSpPr>
        <p:grpSp>
          <p:nvGrpSpPr>
            <p:cNvPr id="7" name="Group 176"/>
            <p:cNvGrpSpPr/>
            <p:nvPr/>
          </p:nvGrpSpPr>
          <p:grpSpPr>
            <a:xfrm>
              <a:off x="457200" y="4038600"/>
              <a:ext cx="3693372" cy="2514600"/>
              <a:chOff x="302126" y="228600"/>
              <a:chExt cx="3628577" cy="2667000"/>
            </a:xfrm>
          </p:grpSpPr>
          <p:sp>
            <p:nvSpPr>
              <p:cNvPr id="20" name="Rounded Rectangle 16"/>
              <p:cNvSpPr/>
              <p:nvPr/>
            </p:nvSpPr>
            <p:spPr>
              <a:xfrm>
                <a:off x="302126" y="228600"/>
                <a:ext cx="3628577" cy="2667000"/>
              </a:xfrm>
              <a:prstGeom prst="roundRect">
                <a:avLst>
                  <a:gd name="adj" fmla="val 11690"/>
                </a:avLst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Picture 11"/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6989" y="390236"/>
                <a:ext cx="1122947" cy="9509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</p:grpSp>
        <p:grpSp>
          <p:nvGrpSpPr>
            <p:cNvPr id="8" name="Group 171"/>
            <p:cNvGrpSpPr/>
            <p:nvPr/>
          </p:nvGrpSpPr>
          <p:grpSpPr>
            <a:xfrm>
              <a:off x="381000" y="4190999"/>
              <a:ext cx="3655416" cy="2278348"/>
              <a:chOff x="381000" y="4190999"/>
              <a:chExt cx="3655416" cy="2278348"/>
            </a:xfrm>
          </p:grpSpPr>
          <p:pic>
            <p:nvPicPr>
              <p:cNvPr id="9" name="Picture 5" descr="Wild Strawberry for press 02.jp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85800" y="5715000"/>
                <a:ext cx="609600" cy="746234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3083772" y="5447524"/>
                <a:ext cx="838200" cy="152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Pod Color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752600" y="5447524"/>
                <a:ext cx="1066800" cy="152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Berry Color</a:t>
                </a: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381000" y="5447524"/>
                <a:ext cx="1143000" cy="228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Achene Color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533400" y="5086738"/>
                <a:ext cx="1066800" cy="152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>
                    <a:solidFill>
                      <a:schemeClr val="tx1"/>
                    </a:solidFill>
                  </a:rPr>
                  <a:t>Finger Color</a:t>
                </a:r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4" name="Picture 2" descr="http://image1.masterfile.com/em_w/03/34/76/861-03347692w.jpg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0912" y="4191000"/>
                <a:ext cx="1037260" cy="762000"/>
              </a:xfrm>
              <a:prstGeom prst="rect">
                <a:avLst/>
              </a:prstGeom>
              <a:noFill/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3007572" y="5105400"/>
                <a:ext cx="914400" cy="152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Grain Color</a:t>
                </a:r>
              </a:p>
            </p:txBody>
          </p:sp>
          <p:pic>
            <p:nvPicPr>
              <p:cNvPr id="16" name="Picture 4" descr="Photo showing kernel colors from produced by mobile pieces of DNA.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09056" y="4190999"/>
                <a:ext cx="1219200" cy="882317"/>
              </a:xfrm>
              <a:prstGeom prst="rect">
                <a:avLst/>
              </a:prstGeom>
              <a:noFill/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1752600" y="5086738"/>
                <a:ext cx="1143000" cy="228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Kernel Color</a:t>
                </a:r>
              </a:p>
            </p:txBody>
          </p:sp>
          <p:pic>
            <p:nvPicPr>
              <p:cNvPr id="18" name="Picture 6" descr="http://www.grainam.com/images/grains/green_soybean_pod_image1.jpg"/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91536" y="5638800"/>
                <a:ext cx="944880" cy="787400"/>
              </a:xfrm>
              <a:prstGeom prst="rect">
                <a:avLst/>
              </a:prstGeom>
              <a:noFill/>
            </p:spPr>
          </p:pic>
          <p:pic>
            <p:nvPicPr>
              <p:cNvPr id="19" name="Picture 8" descr="http://kaufmann-mercantile.com/images/heirloom-tomatoes.jpg"/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12172" y="5638800"/>
                <a:ext cx="1219200" cy="830547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2992485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8"/>
          <p:cNvGrpSpPr/>
          <p:nvPr/>
        </p:nvGrpSpPr>
        <p:grpSpPr>
          <a:xfrm rot="5085954">
            <a:off x="1893065" y="768034"/>
            <a:ext cx="2607561" cy="2508676"/>
            <a:chOff x="1278639" y="-104411"/>
            <a:chExt cx="3757181" cy="3611429"/>
          </a:xfrm>
        </p:grpSpPr>
        <p:sp>
          <p:nvSpPr>
            <p:cNvPr id="3" name="Oval 104"/>
            <p:cNvSpPr/>
            <p:nvPr/>
          </p:nvSpPr>
          <p:spPr>
            <a:xfrm rot="19623411">
              <a:off x="1599085" y="325692"/>
              <a:ext cx="3019892" cy="283345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105"/>
            <p:cNvSpPr/>
            <p:nvPr/>
          </p:nvSpPr>
          <p:spPr>
            <a:xfrm rot="19623411">
              <a:off x="1278639" y="-5861"/>
              <a:ext cx="3705048" cy="3504847"/>
            </a:xfrm>
            <a:prstGeom prst="ellipse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117"/>
            <p:cNvGrpSpPr/>
            <p:nvPr/>
          </p:nvGrpSpPr>
          <p:grpSpPr>
            <a:xfrm>
              <a:off x="2120302" y="-104411"/>
              <a:ext cx="2915518" cy="3611429"/>
              <a:chOff x="2120302" y="-104411"/>
              <a:chExt cx="2915518" cy="3611429"/>
            </a:xfrm>
          </p:grpSpPr>
          <p:sp>
            <p:nvSpPr>
              <p:cNvPr id="6" name="Oval 107"/>
              <p:cNvSpPr/>
              <p:nvPr/>
            </p:nvSpPr>
            <p:spPr>
              <a:xfrm rot="19623411">
                <a:off x="2208438" y="879655"/>
                <a:ext cx="1752600" cy="1752600"/>
              </a:xfrm>
              <a:prstGeom prst="ellipse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Arrow Connector 5"/>
              <p:cNvCxnSpPr>
                <a:stCxn id="113" idx="1"/>
                <a:endCxn id="111" idx="5"/>
              </p:cNvCxnSpPr>
              <p:nvPr/>
            </p:nvCxnSpPr>
            <p:spPr>
              <a:xfrm rot="14223411" flipV="1">
                <a:off x="2497208" y="1456253"/>
                <a:ext cx="394074" cy="394074"/>
              </a:xfrm>
              <a:prstGeom prst="curvedConnector3">
                <a:avLst>
                  <a:gd name="adj1" fmla="val 50000"/>
                </a:avLst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Oval 110"/>
              <p:cNvSpPr/>
              <p:nvPr/>
            </p:nvSpPr>
            <p:spPr>
              <a:xfrm rot="19623411">
                <a:off x="2120302" y="1410851"/>
                <a:ext cx="304800" cy="304800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112"/>
              <p:cNvSpPr/>
              <p:nvPr/>
            </p:nvSpPr>
            <p:spPr>
              <a:xfrm rot="19623411">
                <a:off x="2963389" y="1590930"/>
                <a:ext cx="304800" cy="304800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113"/>
              <p:cNvSpPr/>
              <p:nvPr/>
            </p:nvSpPr>
            <p:spPr>
              <a:xfrm rot="19623411">
                <a:off x="3806476" y="1771008"/>
                <a:ext cx="304800" cy="304800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Arrow Connector 23"/>
              <p:cNvCxnSpPr>
                <a:stCxn id="113" idx="5"/>
                <a:endCxn id="114" idx="1"/>
              </p:cNvCxnSpPr>
              <p:nvPr/>
            </p:nvCxnSpPr>
            <p:spPr>
              <a:xfrm rot="14223411" flipH="1">
                <a:off x="3340296" y="1636332"/>
                <a:ext cx="394074" cy="394074"/>
              </a:xfrm>
              <a:prstGeom prst="curvedConnector3">
                <a:avLst>
                  <a:gd name="adj1" fmla="val 50000"/>
                </a:avLst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Oval 115"/>
              <p:cNvSpPr/>
              <p:nvPr/>
            </p:nvSpPr>
            <p:spPr>
              <a:xfrm rot="19623411">
                <a:off x="2164647" y="480970"/>
                <a:ext cx="304799" cy="304800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16"/>
              <p:cNvSpPr/>
              <p:nvPr/>
            </p:nvSpPr>
            <p:spPr>
              <a:xfrm rot="19623411">
                <a:off x="2990104" y="-104411"/>
                <a:ext cx="304799" cy="304800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17"/>
              <p:cNvSpPr/>
              <p:nvPr/>
            </p:nvSpPr>
            <p:spPr>
              <a:xfrm rot="19623411">
                <a:off x="3881322" y="2577609"/>
                <a:ext cx="304800" cy="304800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18"/>
              <p:cNvSpPr/>
              <p:nvPr/>
            </p:nvSpPr>
            <p:spPr>
              <a:xfrm rot="19623411">
                <a:off x="4343283" y="1188664"/>
                <a:ext cx="304800" cy="304800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Straight Arrow Connector 34"/>
              <p:cNvCxnSpPr>
                <a:stCxn id="114" idx="6"/>
                <a:endCxn id="119" idx="1"/>
              </p:cNvCxnSpPr>
              <p:nvPr/>
            </p:nvCxnSpPr>
            <p:spPr>
              <a:xfrm rot="19623411" flipV="1">
                <a:off x="3963202" y="1422605"/>
                <a:ext cx="507013" cy="304553"/>
              </a:xfrm>
              <a:prstGeom prst="curvedConnector4">
                <a:avLst>
                  <a:gd name="adj1" fmla="val 45598"/>
                  <a:gd name="adj2" fmla="val 137247"/>
                </a:avLst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37"/>
              <p:cNvCxnSpPr>
                <a:stCxn id="114" idx="4"/>
                <a:endCxn id="118" idx="0"/>
              </p:cNvCxnSpPr>
              <p:nvPr/>
            </p:nvCxnSpPr>
            <p:spPr>
              <a:xfrm rot="3423411">
                <a:off x="3789894" y="2138796"/>
                <a:ext cx="412810" cy="375824"/>
              </a:xfrm>
              <a:prstGeom prst="curvedConnector3">
                <a:avLst>
                  <a:gd name="adj1" fmla="val 50000"/>
                </a:avLst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40"/>
              <p:cNvCxnSpPr>
                <a:stCxn id="111" idx="0"/>
                <a:endCxn id="117" idx="6"/>
              </p:cNvCxnSpPr>
              <p:nvPr/>
            </p:nvCxnSpPr>
            <p:spPr>
              <a:xfrm rot="16514046">
                <a:off x="1948812" y="229320"/>
                <a:ext cx="1562530" cy="941906"/>
              </a:xfrm>
              <a:prstGeom prst="curvedConnector4">
                <a:avLst>
                  <a:gd name="adj1" fmla="val 41077"/>
                  <a:gd name="adj2" fmla="val 134970"/>
                </a:avLst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43"/>
              <p:cNvCxnSpPr>
                <a:stCxn id="111" idx="2"/>
                <a:endCxn id="116" idx="5"/>
              </p:cNvCxnSpPr>
              <p:nvPr/>
            </p:nvCxnSpPr>
            <p:spPr>
              <a:xfrm rot="11114046" flipH="1">
                <a:off x="2190255" y="652660"/>
                <a:ext cx="230437" cy="1005993"/>
              </a:xfrm>
              <a:prstGeom prst="curvedConnector4">
                <a:avLst>
                  <a:gd name="adj1" fmla="val -142939"/>
                  <a:gd name="adj2" fmla="val 55580"/>
                </a:avLst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55"/>
              <p:cNvSpPr/>
              <p:nvPr/>
            </p:nvSpPr>
            <p:spPr>
              <a:xfrm rot="19623411">
                <a:off x="3602825" y="3315326"/>
                <a:ext cx="199104" cy="191692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Arrow Connector 37"/>
              <p:cNvCxnSpPr>
                <a:stCxn id="118" idx="3"/>
              </p:cNvCxnSpPr>
              <p:nvPr/>
            </p:nvCxnSpPr>
            <p:spPr>
              <a:xfrm rot="5400000">
                <a:off x="3644759" y="2958886"/>
                <a:ext cx="436968" cy="277291"/>
              </a:xfrm>
              <a:prstGeom prst="curvedConnector3">
                <a:avLst>
                  <a:gd name="adj1" fmla="val 50000"/>
                </a:avLst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val 157"/>
              <p:cNvSpPr/>
              <p:nvPr/>
            </p:nvSpPr>
            <p:spPr>
              <a:xfrm rot="19623411">
                <a:off x="4074715" y="3086726"/>
                <a:ext cx="199104" cy="191692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158"/>
              <p:cNvSpPr/>
              <p:nvPr/>
            </p:nvSpPr>
            <p:spPr>
              <a:xfrm rot="19623411">
                <a:off x="4379515" y="2781926"/>
                <a:ext cx="199104" cy="191692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159"/>
              <p:cNvSpPr/>
              <p:nvPr/>
            </p:nvSpPr>
            <p:spPr>
              <a:xfrm rot="19623411">
                <a:off x="4608115" y="2477125"/>
                <a:ext cx="199104" cy="191692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160"/>
              <p:cNvSpPr/>
              <p:nvPr/>
            </p:nvSpPr>
            <p:spPr>
              <a:xfrm rot="19623411">
                <a:off x="4804740" y="2129970"/>
                <a:ext cx="199104" cy="191692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161"/>
              <p:cNvSpPr/>
              <p:nvPr/>
            </p:nvSpPr>
            <p:spPr>
              <a:xfrm rot="19623411">
                <a:off x="4836716" y="1105526"/>
                <a:ext cx="199104" cy="191692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162"/>
              <p:cNvSpPr/>
              <p:nvPr/>
            </p:nvSpPr>
            <p:spPr>
              <a:xfrm rot="19623411">
                <a:off x="4408295" y="441362"/>
                <a:ext cx="199104" cy="191692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163"/>
              <p:cNvSpPr/>
              <p:nvPr/>
            </p:nvSpPr>
            <p:spPr>
              <a:xfrm rot="19623411">
                <a:off x="4209653" y="202872"/>
                <a:ext cx="199104" cy="191692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Arrow Connector 37"/>
              <p:cNvCxnSpPr>
                <a:stCxn id="118" idx="3"/>
              </p:cNvCxnSpPr>
              <p:nvPr/>
            </p:nvCxnSpPr>
            <p:spPr>
              <a:xfrm rot="16200000" flipH="1">
                <a:off x="3950471" y="2930463"/>
                <a:ext cx="223090" cy="120257"/>
              </a:xfrm>
              <a:prstGeom prst="curvedConnector3">
                <a:avLst>
                  <a:gd name="adj1" fmla="val 50000"/>
                </a:avLst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37"/>
              <p:cNvCxnSpPr>
                <a:stCxn id="118" idx="4"/>
              </p:cNvCxnSpPr>
              <p:nvPr/>
            </p:nvCxnSpPr>
            <p:spPr>
              <a:xfrm rot="16200000" flipH="1">
                <a:off x="4219058" y="2755445"/>
                <a:ext cx="74004" cy="278924"/>
              </a:xfrm>
              <a:prstGeom prst="curvedConnector2">
                <a:avLst/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7"/>
              <p:cNvCxnSpPr>
                <a:stCxn id="118" idx="5"/>
              </p:cNvCxnSpPr>
              <p:nvPr/>
            </p:nvCxnSpPr>
            <p:spPr>
              <a:xfrm rot="5400000" flipH="1" flipV="1">
                <a:off x="4293514" y="2443622"/>
                <a:ext cx="207467" cy="428976"/>
              </a:xfrm>
              <a:prstGeom prst="curvedConnector5">
                <a:avLst>
                  <a:gd name="adj1" fmla="val 48140"/>
                  <a:gd name="adj2" fmla="val 49970"/>
                  <a:gd name="adj3" fmla="val 137441"/>
                </a:avLst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7"/>
              <p:cNvCxnSpPr>
                <a:stCxn id="119" idx="5"/>
              </p:cNvCxnSpPr>
              <p:nvPr/>
            </p:nvCxnSpPr>
            <p:spPr>
              <a:xfrm rot="5714046" flipV="1">
                <a:off x="4318623" y="1670548"/>
                <a:ext cx="815851" cy="239043"/>
              </a:xfrm>
              <a:prstGeom prst="curvedConnector3">
                <a:avLst>
                  <a:gd name="adj1" fmla="val 50000"/>
                </a:avLst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7"/>
              <p:cNvCxnSpPr>
                <a:stCxn id="119" idx="5"/>
              </p:cNvCxnSpPr>
              <p:nvPr/>
            </p:nvCxnSpPr>
            <p:spPr>
              <a:xfrm rot="5400000" flipH="1" flipV="1">
                <a:off x="4690027" y="1210203"/>
                <a:ext cx="117389" cy="208002"/>
              </a:xfrm>
              <a:prstGeom prst="curvedConnector4">
                <a:avLst>
                  <a:gd name="adj1" fmla="val -96423"/>
                  <a:gd name="adj2" fmla="val 46960"/>
                </a:avLst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7"/>
              <p:cNvCxnSpPr>
                <a:stCxn id="119" idx="6"/>
              </p:cNvCxnSpPr>
              <p:nvPr/>
            </p:nvCxnSpPr>
            <p:spPr>
              <a:xfrm rot="314046" flipH="1" flipV="1">
                <a:off x="4457371" y="639921"/>
                <a:ext cx="194496" cy="610753"/>
              </a:xfrm>
              <a:prstGeom prst="curvedConnector4">
                <a:avLst>
                  <a:gd name="adj1" fmla="val -57547"/>
                  <a:gd name="adj2" fmla="val 54538"/>
                </a:avLst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7"/>
              <p:cNvCxnSpPr>
                <a:stCxn id="119" idx="7"/>
              </p:cNvCxnSpPr>
              <p:nvPr/>
            </p:nvCxnSpPr>
            <p:spPr>
              <a:xfrm rot="16514046" flipV="1">
                <a:off x="3972428" y="583854"/>
                <a:ext cx="808267" cy="377178"/>
              </a:xfrm>
              <a:prstGeom prst="curvedConnector4">
                <a:avLst>
                  <a:gd name="adj1" fmla="val 47588"/>
                  <a:gd name="adj2" fmla="val 110621"/>
                </a:avLst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119"/>
          <p:cNvGrpSpPr/>
          <p:nvPr/>
        </p:nvGrpSpPr>
        <p:grpSpPr>
          <a:xfrm rot="20764265">
            <a:off x="1474565" y="3554566"/>
            <a:ext cx="2607561" cy="2440218"/>
            <a:chOff x="1278639" y="-5861"/>
            <a:chExt cx="3757181" cy="3512879"/>
          </a:xfrm>
        </p:grpSpPr>
        <p:sp>
          <p:nvSpPr>
            <p:cNvPr id="37" name="Oval 172"/>
            <p:cNvSpPr/>
            <p:nvPr/>
          </p:nvSpPr>
          <p:spPr>
            <a:xfrm rot="19623411">
              <a:off x="1599085" y="325692"/>
              <a:ext cx="3019892" cy="283345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173"/>
            <p:cNvSpPr/>
            <p:nvPr/>
          </p:nvSpPr>
          <p:spPr>
            <a:xfrm rot="19623411">
              <a:off x="1278639" y="-5861"/>
              <a:ext cx="3705048" cy="350484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117"/>
            <p:cNvGrpSpPr/>
            <p:nvPr/>
          </p:nvGrpSpPr>
          <p:grpSpPr>
            <a:xfrm>
              <a:off x="1502466" y="495926"/>
              <a:ext cx="3533354" cy="3011092"/>
              <a:chOff x="1502466" y="495926"/>
              <a:chExt cx="3533354" cy="3011092"/>
            </a:xfrm>
          </p:grpSpPr>
          <p:sp>
            <p:nvSpPr>
              <p:cNvPr id="40" name="Oval 175"/>
              <p:cNvSpPr/>
              <p:nvPr/>
            </p:nvSpPr>
            <p:spPr>
              <a:xfrm rot="19623411">
                <a:off x="2208438" y="879655"/>
                <a:ext cx="1752600" cy="17526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Arrow Connector 5"/>
              <p:cNvCxnSpPr/>
              <p:nvPr/>
            </p:nvCxnSpPr>
            <p:spPr>
              <a:xfrm rot="14223411" flipV="1">
                <a:off x="2497208" y="1456253"/>
                <a:ext cx="394074" cy="394074"/>
              </a:xfrm>
              <a:prstGeom prst="curved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Oval 177"/>
              <p:cNvSpPr/>
              <p:nvPr/>
            </p:nvSpPr>
            <p:spPr>
              <a:xfrm rot="19623411">
                <a:off x="2120302" y="1410851"/>
                <a:ext cx="304800" cy="304800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180"/>
              <p:cNvSpPr/>
              <p:nvPr/>
            </p:nvSpPr>
            <p:spPr>
              <a:xfrm rot="19623411">
                <a:off x="2963389" y="1590930"/>
                <a:ext cx="304800" cy="304800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211"/>
              <p:cNvSpPr/>
              <p:nvPr/>
            </p:nvSpPr>
            <p:spPr>
              <a:xfrm rot="19623411">
                <a:off x="3806476" y="1771008"/>
                <a:ext cx="304800" cy="304800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Straight Arrow Connector 23"/>
              <p:cNvCxnSpPr/>
              <p:nvPr/>
            </p:nvCxnSpPr>
            <p:spPr>
              <a:xfrm rot="14223411" flipH="1">
                <a:off x="3340296" y="1636332"/>
                <a:ext cx="394074" cy="394074"/>
              </a:xfrm>
              <a:prstGeom prst="curved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213"/>
              <p:cNvSpPr/>
              <p:nvPr/>
            </p:nvSpPr>
            <p:spPr>
              <a:xfrm rot="19623411">
                <a:off x="1502466" y="1849112"/>
                <a:ext cx="304800" cy="304800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214"/>
              <p:cNvSpPr/>
              <p:nvPr/>
            </p:nvSpPr>
            <p:spPr>
              <a:xfrm rot="19623411">
                <a:off x="1769001" y="859201"/>
                <a:ext cx="304800" cy="304800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215"/>
              <p:cNvSpPr/>
              <p:nvPr/>
            </p:nvSpPr>
            <p:spPr>
              <a:xfrm rot="19623411">
                <a:off x="3881322" y="2577609"/>
                <a:ext cx="304800" cy="304800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216"/>
              <p:cNvSpPr/>
              <p:nvPr/>
            </p:nvSpPr>
            <p:spPr>
              <a:xfrm rot="19623411">
                <a:off x="4343283" y="1188664"/>
                <a:ext cx="304800" cy="304800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Arrow Connector 34"/>
              <p:cNvCxnSpPr/>
              <p:nvPr/>
            </p:nvCxnSpPr>
            <p:spPr>
              <a:xfrm rot="19623411" flipV="1">
                <a:off x="3963202" y="1422605"/>
                <a:ext cx="507013" cy="304553"/>
              </a:xfrm>
              <a:prstGeom prst="curvedConnector4">
                <a:avLst>
                  <a:gd name="adj1" fmla="val 45598"/>
                  <a:gd name="adj2" fmla="val 137247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37"/>
              <p:cNvCxnSpPr/>
              <p:nvPr/>
            </p:nvCxnSpPr>
            <p:spPr>
              <a:xfrm rot="3423411">
                <a:off x="3789894" y="2138796"/>
                <a:ext cx="412810" cy="375824"/>
              </a:xfrm>
              <a:prstGeom prst="curved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40"/>
              <p:cNvCxnSpPr/>
              <p:nvPr/>
            </p:nvCxnSpPr>
            <p:spPr>
              <a:xfrm rot="3423411" flipH="1" flipV="1">
                <a:off x="1868766" y="1103252"/>
                <a:ext cx="501590" cy="157576"/>
              </a:xfrm>
              <a:prstGeom prst="curvedConnector4">
                <a:avLst>
                  <a:gd name="adj1" fmla="val 34808"/>
                  <a:gd name="adj2" fmla="val 245073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43"/>
              <p:cNvCxnSpPr/>
              <p:nvPr/>
            </p:nvCxnSpPr>
            <p:spPr>
              <a:xfrm rot="8823411" flipV="1">
                <a:off x="1726025" y="1769949"/>
                <a:ext cx="496661" cy="139573"/>
              </a:xfrm>
              <a:prstGeom prst="curvedConnector4">
                <a:avLst>
                  <a:gd name="adj1" fmla="val 45506"/>
                  <a:gd name="adj2" fmla="val 295766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Oval 221"/>
              <p:cNvSpPr/>
              <p:nvPr/>
            </p:nvSpPr>
            <p:spPr>
              <a:xfrm rot="19623411">
                <a:off x="3602825" y="3315326"/>
                <a:ext cx="199104" cy="191692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Arrow Connector 37"/>
              <p:cNvCxnSpPr/>
              <p:nvPr/>
            </p:nvCxnSpPr>
            <p:spPr>
              <a:xfrm rot="5400000">
                <a:off x="3644759" y="2958886"/>
                <a:ext cx="436968" cy="277291"/>
              </a:xfrm>
              <a:prstGeom prst="curved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Oval 223"/>
              <p:cNvSpPr/>
              <p:nvPr/>
            </p:nvSpPr>
            <p:spPr>
              <a:xfrm rot="19623411">
                <a:off x="4074715" y="3086726"/>
                <a:ext cx="199104" cy="191692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224"/>
              <p:cNvSpPr/>
              <p:nvPr/>
            </p:nvSpPr>
            <p:spPr>
              <a:xfrm rot="19623411">
                <a:off x="4379515" y="2781926"/>
                <a:ext cx="199104" cy="191692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225"/>
              <p:cNvSpPr/>
              <p:nvPr/>
            </p:nvSpPr>
            <p:spPr>
              <a:xfrm rot="19623411">
                <a:off x="4805330" y="2268527"/>
                <a:ext cx="199104" cy="191692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226"/>
              <p:cNvSpPr/>
              <p:nvPr/>
            </p:nvSpPr>
            <p:spPr>
              <a:xfrm rot="19623411">
                <a:off x="4836715" y="1791326"/>
                <a:ext cx="199104" cy="191692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227"/>
              <p:cNvSpPr/>
              <p:nvPr/>
            </p:nvSpPr>
            <p:spPr>
              <a:xfrm rot="19623411">
                <a:off x="4836716" y="1105526"/>
                <a:ext cx="199104" cy="191692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228"/>
              <p:cNvSpPr/>
              <p:nvPr/>
            </p:nvSpPr>
            <p:spPr>
              <a:xfrm rot="19623411">
                <a:off x="4684315" y="800726"/>
                <a:ext cx="199104" cy="191692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229"/>
              <p:cNvSpPr/>
              <p:nvPr/>
            </p:nvSpPr>
            <p:spPr>
              <a:xfrm rot="19623411">
                <a:off x="4455715" y="495926"/>
                <a:ext cx="199104" cy="191692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Straight Arrow Connector 37"/>
              <p:cNvCxnSpPr/>
              <p:nvPr/>
            </p:nvCxnSpPr>
            <p:spPr>
              <a:xfrm rot="16200000" flipH="1">
                <a:off x="3950471" y="2930463"/>
                <a:ext cx="223090" cy="120257"/>
              </a:xfrm>
              <a:prstGeom prst="curved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37"/>
              <p:cNvCxnSpPr/>
              <p:nvPr/>
            </p:nvCxnSpPr>
            <p:spPr>
              <a:xfrm rot="16200000" flipH="1">
                <a:off x="4219058" y="2755445"/>
                <a:ext cx="74004" cy="278924"/>
              </a:xfrm>
              <a:prstGeom prst="curvedConnector2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37"/>
              <p:cNvCxnSpPr/>
              <p:nvPr/>
            </p:nvCxnSpPr>
            <p:spPr>
              <a:xfrm rot="835735" flipV="1">
                <a:off x="4242150" y="2276573"/>
                <a:ext cx="507429" cy="554494"/>
              </a:xfrm>
              <a:prstGeom prst="curved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37"/>
              <p:cNvCxnSpPr/>
              <p:nvPr/>
            </p:nvCxnSpPr>
            <p:spPr>
              <a:xfrm rot="16200000" flipH="1">
                <a:off x="4494689" y="1522929"/>
                <a:ext cx="495679" cy="195615"/>
              </a:xfrm>
              <a:prstGeom prst="curved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37"/>
              <p:cNvCxnSpPr/>
              <p:nvPr/>
            </p:nvCxnSpPr>
            <p:spPr>
              <a:xfrm rot="5400000" flipH="1" flipV="1">
                <a:off x="4690027" y="1210203"/>
                <a:ext cx="117389" cy="208002"/>
              </a:xfrm>
              <a:prstGeom prst="curvedConnector4">
                <a:avLst>
                  <a:gd name="adj1" fmla="val -96423"/>
                  <a:gd name="adj2" fmla="val 46960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37"/>
              <p:cNvCxnSpPr/>
              <p:nvPr/>
            </p:nvCxnSpPr>
            <p:spPr>
              <a:xfrm flipV="1">
                <a:off x="4623579" y="991729"/>
                <a:ext cx="138068" cy="266459"/>
              </a:xfrm>
              <a:prstGeom prst="curvedConnector2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37"/>
              <p:cNvCxnSpPr/>
              <p:nvPr/>
            </p:nvCxnSpPr>
            <p:spPr>
              <a:xfrm rot="16200000" flipV="1">
                <a:off x="4226562" y="891070"/>
                <a:ext cx="546117" cy="55795"/>
              </a:xfrm>
              <a:prstGeom prst="curvedConnector4">
                <a:avLst>
                  <a:gd name="adj1" fmla="val 45874"/>
                  <a:gd name="adj2" fmla="val 214842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0" name="Group 177"/>
          <p:cNvGrpSpPr/>
          <p:nvPr/>
        </p:nvGrpSpPr>
        <p:grpSpPr>
          <a:xfrm rot="12856852">
            <a:off x="4510837" y="4100260"/>
            <a:ext cx="2607561" cy="2481037"/>
            <a:chOff x="1278639" y="-5861"/>
            <a:chExt cx="3757181" cy="3571641"/>
          </a:xfrm>
        </p:grpSpPr>
        <p:sp>
          <p:nvSpPr>
            <p:cNvPr id="71" name="Oval 238"/>
            <p:cNvSpPr/>
            <p:nvPr/>
          </p:nvSpPr>
          <p:spPr>
            <a:xfrm rot="19623411">
              <a:off x="1599085" y="325692"/>
              <a:ext cx="3019892" cy="283345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239"/>
            <p:cNvSpPr/>
            <p:nvPr/>
          </p:nvSpPr>
          <p:spPr>
            <a:xfrm rot="19623411">
              <a:off x="1278639" y="-5861"/>
              <a:ext cx="3705048" cy="350484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117"/>
            <p:cNvGrpSpPr/>
            <p:nvPr/>
          </p:nvGrpSpPr>
          <p:grpSpPr>
            <a:xfrm>
              <a:off x="1502466" y="495926"/>
              <a:ext cx="3533354" cy="3069854"/>
              <a:chOff x="1502466" y="495926"/>
              <a:chExt cx="3533354" cy="3069854"/>
            </a:xfrm>
          </p:grpSpPr>
          <p:sp>
            <p:nvSpPr>
              <p:cNvPr id="74" name="Oval 241"/>
              <p:cNvSpPr/>
              <p:nvPr/>
            </p:nvSpPr>
            <p:spPr>
              <a:xfrm rot="19623411">
                <a:off x="2208438" y="879655"/>
                <a:ext cx="1752600" cy="17526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5" name="Straight Arrow Connector 5"/>
              <p:cNvCxnSpPr/>
              <p:nvPr/>
            </p:nvCxnSpPr>
            <p:spPr>
              <a:xfrm rot="14223411" flipV="1">
                <a:off x="2497208" y="1456253"/>
                <a:ext cx="394074" cy="394074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243"/>
              <p:cNvSpPr/>
              <p:nvPr/>
            </p:nvSpPr>
            <p:spPr>
              <a:xfrm rot="19623411">
                <a:off x="2120302" y="1410851"/>
                <a:ext cx="304800" cy="304800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244"/>
              <p:cNvSpPr/>
              <p:nvPr/>
            </p:nvSpPr>
            <p:spPr>
              <a:xfrm rot="19623411">
                <a:off x="2963389" y="1590930"/>
                <a:ext cx="304800" cy="304800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245"/>
              <p:cNvSpPr/>
              <p:nvPr/>
            </p:nvSpPr>
            <p:spPr>
              <a:xfrm rot="19623411">
                <a:off x="3806476" y="1771008"/>
                <a:ext cx="304800" cy="304800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Arrow Connector 23"/>
              <p:cNvCxnSpPr/>
              <p:nvPr/>
            </p:nvCxnSpPr>
            <p:spPr>
              <a:xfrm rot="14223411" flipH="1">
                <a:off x="3340296" y="1636332"/>
                <a:ext cx="394074" cy="394074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Oval 247"/>
              <p:cNvSpPr/>
              <p:nvPr/>
            </p:nvSpPr>
            <p:spPr>
              <a:xfrm rot="19623411">
                <a:off x="1502466" y="1849112"/>
                <a:ext cx="304800" cy="304800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248"/>
              <p:cNvSpPr/>
              <p:nvPr/>
            </p:nvSpPr>
            <p:spPr>
              <a:xfrm rot="19623411">
                <a:off x="1769001" y="859201"/>
                <a:ext cx="304800" cy="304800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249"/>
              <p:cNvSpPr/>
              <p:nvPr/>
            </p:nvSpPr>
            <p:spPr>
              <a:xfrm rot="19623411">
                <a:off x="3881322" y="2577609"/>
                <a:ext cx="304800" cy="304800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250"/>
              <p:cNvSpPr/>
              <p:nvPr/>
            </p:nvSpPr>
            <p:spPr>
              <a:xfrm rot="19623411">
                <a:off x="4343283" y="1188664"/>
                <a:ext cx="304800" cy="304800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4" name="Straight Arrow Connector 34"/>
              <p:cNvCxnSpPr/>
              <p:nvPr/>
            </p:nvCxnSpPr>
            <p:spPr>
              <a:xfrm rot="19623411" flipV="1">
                <a:off x="3963202" y="1422605"/>
                <a:ext cx="507013" cy="304553"/>
              </a:xfrm>
              <a:prstGeom prst="curvedConnector4">
                <a:avLst>
                  <a:gd name="adj1" fmla="val 45598"/>
                  <a:gd name="adj2" fmla="val 137247"/>
                </a:avLst>
              </a:prstGeom>
              <a:ln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37"/>
              <p:cNvCxnSpPr/>
              <p:nvPr/>
            </p:nvCxnSpPr>
            <p:spPr>
              <a:xfrm rot="3423411">
                <a:off x="3789894" y="2138796"/>
                <a:ext cx="412810" cy="375824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40"/>
              <p:cNvCxnSpPr/>
              <p:nvPr/>
            </p:nvCxnSpPr>
            <p:spPr>
              <a:xfrm rot="3423411" flipH="1" flipV="1">
                <a:off x="1868766" y="1103252"/>
                <a:ext cx="501590" cy="157576"/>
              </a:xfrm>
              <a:prstGeom prst="curvedConnector4">
                <a:avLst>
                  <a:gd name="adj1" fmla="val 34808"/>
                  <a:gd name="adj2" fmla="val 245073"/>
                </a:avLst>
              </a:prstGeom>
              <a:ln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43"/>
              <p:cNvCxnSpPr/>
              <p:nvPr/>
            </p:nvCxnSpPr>
            <p:spPr>
              <a:xfrm rot="8823411" flipV="1">
                <a:off x="1726025" y="1769949"/>
                <a:ext cx="496661" cy="139573"/>
              </a:xfrm>
              <a:prstGeom prst="curvedConnector4">
                <a:avLst>
                  <a:gd name="adj1" fmla="val 45506"/>
                  <a:gd name="adj2" fmla="val 295766"/>
                </a:avLst>
              </a:prstGeom>
              <a:ln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Oval 255"/>
              <p:cNvSpPr/>
              <p:nvPr/>
            </p:nvSpPr>
            <p:spPr>
              <a:xfrm rot="19623411">
                <a:off x="3200734" y="3374088"/>
                <a:ext cx="199104" cy="191692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9" name="Straight Arrow Connector 37"/>
              <p:cNvCxnSpPr/>
              <p:nvPr/>
            </p:nvCxnSpPr>
            <p:spPr>
              <a:xfrm rot="14143148" flipH="1" flipV="1">
                <a:off x="3648546" y="2706421"/>
                <a:ext cx="27322" cy="840959"/>
              </a:xfrm>
              <a:prstGeom prst="curvedConnector5">
                <a:avLst>
                  <a:gd name="adj1" fmla="val 643174"/>
                  <a:gd name="adj2" fmla="val 50865"/>
                  <a:gd name="adj3" fmla="val 205248"/>
                </a:avLst>
              </a:prstGeom>
              <a:ln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Oval 257"/>
              <p:cNvSpPr/>
              <p:nvPr/>
            </p:nvSpPr>
            <p:spPr>
              <a:xfrm rot="19623411">
                <a:off x="4074715" y="3086726"/>
                <a:ext cx="199104" cy="191692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258"/>
              <p:cNvSpPr/>
              <p:nvPr/>
            </p:nvSpPr>
            <p:spPr>
              <a:xfrm rot="19623411">
                <a:off x="4379515" y="2781926"/>
                <a:ext cx="199104" cy="191692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259"/>
              <p:cNvSpPr/>
              <p:nvPr/>
            </p:nvSpPr>
            <p:spPr>
              <a:xfrm rot="19623411">
                <a:off x="4608115" y="2477125"/>
                <a:ext cx="199104" cy="191692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260"/>
              <p:cNvSpPr/>
              <p:nvPr/>
            </p:nvSpPr>
            <p:spPr>
              <a:xfrm rot="19623411">
                <a:off x="4836715" y="1791326"/>
                <a:ext cx="199104" cy="191692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261"/>
              <p:cNvSpPr/>
              <p:nvPr/>
            </p:nvSpPr>
            <p:spPr>
              <a:xfrm rot="19623411">
                <a:off x="4836716" y="1105526"/>
                <a:ext cx="199104" cy="191692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262"/>
              <p:cNvSpPr/>
              <p:nvPr/>
            </p:nvSpPr>
            <p:spPr>
              <a:xfrm rot="19623411">
                <a:off x="4684315" y="800726"/>
                <a:ext cx="199104" cy="191692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263"/>
              <p:cNvSpPr/>
              <p:nvPr/>
            </p:nvSpPr>
            <p:spPr>
              <a:xfrm rot="19623411">
                <a:off x="4455715" y="495926"/>
                <a:ext cx="199104" cy="191692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7" name="Straight Arrow Connector 37"/>
              <p:cNvCxnSpPr/>
              <p:nvPr/>
            </p:nvCxnSpPr>
            <p:spPr>
              <a:xfrm rot="16200000" flipH="1">
                <a:off x="3950471" y="2930463"/>
                <a:ext cx="223090" cy="120257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37"/>
              <p:cNvCxnSpPr/>
              <p:nvPr/>
            </p:nvCxnSpPr>
            <p:spPr>
              <a:xfrm rot="16200000" flipH="1">
                <a:off x="4219058" y="2755445"/>
                <a:ext cx="74004" cy="278924"/>
              </a:xfrm>
              <a:prstGeom prst="curvedConnector2">
                <a:avLst/>
              </a:prstGeom>
              <a:ln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37"/>
              <p:cNvCxnSpPr/>
              <p:nvPr/>
            </p:nvCxnSpPr>
            <p:spPr>
              <a:xfrm rot="5400000" flipH="1" flipV="1">
                <a:off x="4293514" y="2443622"/>
                <a:ext cx="207467" cy="428976"/>
              </a:xfrm>
              <a:prstGeom prst="curvedConnector5">
                <a:avLst>
                  <a:gd name="adj1" fmla="val 48140"/>
                  <a:gd name="adj2" fmla="val 49970"/>
                  <a:gd name="adj3" fmla="val 137441"/>
                </a:avLst>
              </a:prstGeom>
              <a:ln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37"/>
              <p:cNvCxnSpPr/>
              <p:nvPr/>
            </p:nvCxnSpPr>
            <p:spPr>
              <a:xfrm rot="16200000" flipH="1">
                <a:off x="4494689" y="1522929"/>
                <a:ext cx="495679" cy="195615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37"/>
              <p:cNvCxnSpPr/>
              <p:nvPr/>
            </p:nvCxnSpPr>
            <p:spPr>
              <a:xfrm rot="5400000" flipH="1" flipV="1">
                <a:off x="4690027" y="1210203"/>
                <a:ext cx="117389" cy="208002"/>
              </a:xfrm>
              <a:prstGeom prst="curvedConnector4">
                <a:avLst>
                  <a:gd name="adj1" fmla="val -96423"/>
                  <a:gd name="adj2" fmla="val 46960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37"/>
              <p:cNvCxnSpPr/>
              <p:nvPr/>
            </p:nvCxnSpPr>
            <p:spPr>
              <a:xfrm flipV="1">
                <a:off x="4623579" y="991729"/>
                <a:ext cx="138068" cy="266459"/>
              </a:xfrm>
              <a:prstGeom prst="curvedConnector2">
                <a:avLst/>
              </a:prstGeom>
              <a:ln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37"/>
              <p:cNvCxnSpPr/>
              <p:nvPr/>
            </p:nvCxnSpPr>
            <p:spPr>
              <a:xfrm rot="16200000" flipV="1">
                <a:off x="4226562" y="891070"/>
                <a:ext cx="546117" cy="55795"/>
              </a:xfrm>
              <a:prstGeom prst="curvedConnector4">
                <a:avLst>
                  <a:gd name="adj1" fmla="val 45874"/>
                  <a:gd name="adj2" fmla="val 214842"/>
                </a:avLst>
              </a:prstGeom>
              <a:ln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4" name="Picture 2" descr="http://www.sciencebasedmedicine.org/wp-content/uploads/2010/08/bananas0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" y="914400"/>
            <a:ext cx="1588769" cy="914400"/>
          </a:xfrm>
          <a:prstGeom prst="rect">
            <a:avLst/>
          </a:prstGeom>
          <a:noFill/>
        </p:spPr>
      </p:pic>
      <p:pic>
        <p:nvPicPr>
          <p:cNvPr id="105" name="Picture 8" descr="http://kaufmann-mercantile.com/images/heirloom-tomatoe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" y="5410200"/>
            <a:ext cx="1295400" cy="921998"/>
          </a:xfrm>
          <a:prstGeom prst="rect">
            <a:avLst/>
          </a:prstGeom>
          <a:noFill/>
        </p:spPr>
      </p:pic>
      <p:pic>
        <p:nvPicPr>
          <p:cNvPr id="106" name="Picture 6" descr="http://www.inspection.gc.ca/english/plaveg/pbrpov/image/4909b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6786" y="5504456"/>
            <a:ext cx="1600200" cy="761475"/>
          </a:xfrm>
          <a:prstGeom prst="rect">
            <a:avLst/>
          </a:prstGeom>
          <a:noFill/>
        </p:spPr>
      </p:pic>
      <p:sp>
        <p:nvSpPr>
          <p:cNvPr id="107" name="Title 1"/>
          <p:cNvSpPr txBox="1">
            <a:spLocks/>
          </p:cNvSpPr>
          <p:nvPr/>
        </p:nvSpPr>
        <p:spPr>
          <a:xfrm>
            <a:off x="533400" y="0"/>
            <a:ext cx="8305800" cy="762000"/>
          </a:xfrm>
          <a:prstGeom prst="rect">
            <a:avLst/>
          </a:prstGeom>
        </p:spPr>
        <p:txBody>
          <a:bodyPr/>
          <a:lstStyle/>
          <a:p>
            <a:pPr lvl="0" algn="ctr" defTabSz="914400">
              <a:spcBef>
                <a:spcPct val="0"/>
              </a:spcBef>
              <a:defRPr/>
            </a:pPr>
            <a:r>
              <a:rPr lang="en-US" sz="3600" b="1" dirty="0"/>
              <a:t>Common Reference Ontology</a:t>
            </a:r>
          </a:p>
        </p:txBody>
      </p:sp>
      <p:pic>
        <p:nvPicPr>
          <p:cNvPr id="108" name="Picture 17" descr="Crop Ontology logo short (CO only)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59632" cy="819612"/>
          </a:xfrm>
          <a:prstGeom prst="rect">
            <a:avLst/>
          </a:prstGeom>
        </p:spPr>
      </p:pic>
      <p:sp>
        <p:nvSpPr>
          <p:cNvPr id="109" name="Rectangle 108"/>
          <p:cNvSpPr/>
          <p:nvPr/>
        </p:nvSpPr>
        <p:spPr>
          <a:xfrm>
            <a:off x="61691" y="4698344"/>
            <a:ext cx="15121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Tomato Trait</a:t>
            </a:r>
          </a:p>
          <a:p>
            <a:r>
              <a:rPr lang="en-US" b="1" dirty="0"/>
              <a:t>Ontology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171900" y="1876353"/>
            <a:ext cx="15121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Banana Trait Ontology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7211623" y="4760407"/>
            <a:ext cx="16275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Soybean Trait Ontology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4336840" y="1701279"/>
            <a:ext cx="1293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Finger color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3487373" y="3486429"/>
            <a:ext cx="1216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Berry color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5654574" y="3741986"/>
            <a:ext cx="1067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Pod color</a:t>
            </a:r>
          </a:p>
        </p:txBody>
      </p:sp>
      <p:grpSp>
        <p:nvGrpSpPr>
          <p:cNvPr id="115" name="Group 56"/>
          <p:cNvGrpSpPr/>
          <p:nvPr/>
        </p:nvGrpSpPr>
        <p:grpSpPr>
          <a:xfrm>
            <a:off x="6110692" y="659681"/>
            <a:ext cx="3657600" cy="3276600"/>
            <a:chOff x="5011444" y="855956"/>
            <a:chExt cx="3657600" cy="3276600"/>
          </a:xfrm>
        </p:grpSpPr>
        <p:sp>
          <p:nvSpPr>
            <p:cNvPr id="116" name="Oval 1"/>
            <p:cNvSpPr/>
            <p:nvPr/>
          </p:nvSpPr>
          <p:spPr>
            <a:xfrm>
              <a:off x="5943600" y="1600200"/>
              <a:ext cx="1752600" cy="1752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117" name="Straight Arrow Connector 5"/>
            <p:cNvCxnSpPr/>
            <p:nvPr/>
          </p:nvCxnSpPr>
          <p:spPr>
            <a:xfrm rot="16200000" flipV="1">
              <a:off x="6369480" y="1999446"/>
              <a:ext cx="286064" cy="465098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Oval 14"/>
            <p:cNvSpPr/>
            <p:nvPr/>
          </p:nvSpPr>
          <p:spPr>
            <a:xfrm>
              <a:off x="6019800" y="1828800"/>
              <a:ext cx="304800" cy="3048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Oval 16"/>
            <p:cNvSpPr/>
            <p:nvPr/>
          </p:nvSpPr>
          <p:spPr>
            <a:xfrm>
              <a:off x="6700424" y="2330390"/>
              <a:ext cx="304800" cy="3048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Oval 18"/>
            <p:cNvSpPr/>
            <p:nvPr/>
          </p:nvSpPr>
          <p:spPr>
            <a:xfrm>
              <a:off x="6781800" y="3124200"/>
              <a:ext cx="304800" cy="3048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121" name="Straight Arrow Connector 23"/>
            <p:cNvCxnSpPr/>
            <p:nvPr/>
          </p:nvCxnSpPr>
          <p:spPr>
            <a:xfrm rot="5400000">
              <a:off x="6572808" y="2888820"/>
              <a:ext cx="533647" cy="26387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27"/>
            <p:cNvSpPr/>
            <p:nvPr/>
          </p:nvSpPr>
          <p:spPr>
            <a:xfrm>
              <a:off x="5337702" y="1061624"/>
              <a:ext cx="3019892" cy="283345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Oval 30"/>
            <p:cNvSpPr/>
            <p:nvPr/>
          </p:nvSpPr>
          <p:spPr>
            <a:xfrm>
              <a:off x="5181600" y="2362200"/>
              <a:ext cx="304800" cy="3048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Oval 31"/>
            <p:cNvSpPr/>
            <p:nvPr/>
          </p:nvSpPr>
          <p:spPr>
            <a:xfrm>
              <a:off x="5621044" y="1313156"/>
              <a:ext cx="304800" cy="3048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Oval 32"/>
            <p:cNvSpPr/>
            <p:nvPr/>
          </p:nvSpPr>
          <p:spPr>
            <a:xfrm>
              <a:off x="5715000" y="3429000"/>
              <a:ext cx="304800" cy="3048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Oval 33"/>
            <p:cNvSpPr/>
            <p:nvPr/>
          </p:nvSpPr>
          <p:spPr>
            <a:xfrm>
              <a:off x="7068844" y="3675356"/>
              <a:ext cx="304800" cy="3048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127" name="Straight Arrow Connector 34"/>
            <p:cNvCxnSpPr/>
            <p:nvPr/>
          </p:nvCxnSpPr>
          <p:spPr>
            <a:xfrm>
              <a:off x="7086600" y="3276600"/>
              <a:ext cx="26881" cy="443393"/>
            </a:xfrm>
            <a:prstGeom prst="curved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37"/>
            <p:cNvCxnSpPr/>
            <p:nvPr/>
          </p:nvCxnSpPr>
          <p:spPr>
            <a:xfrm rot="5400000">
              <a:off x="6324601" y="3079563"/>
              <a:ext cx="197037" cy="806637"/>
            </a:xfrm>
            <a:prstGeom prst="curved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40"/>
            <p:cNvCxnSpPr/>
            <p:nvPr/>
          </p:nvCxnSpPr>
          <p:spPr>
            <a:xfrm rot="16200000" flipV="1">
              <a:off x="5791201" y="1447800"/>
              <a:ext cx="255481" cy="506519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43"/>
            <p:cNvCxnSpPr/>
            <p:nvPr/>
          </p:nvCxnSpPr>
          <p:spPr>
            <a:xfrm rot="10800000" flipV="1">
              <a:off x="5441764" y="1981199"/>
              <a:ext cx="578037" cy="425637"/>
            </a:xfrm>
            <a:prstGeom prst="curved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Oval 46"/>
            <p:cNvSpPr/>
            <p:nvPr/>
          </p:nvSpPr>
          <p:spPr>
            <a:xfrm>
              <a:off x="5011444" y="855956"/>
              <a:ext cx="3657600" cy="3276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2" name="Rounded Rectangle 225"/>
          <p:cNvSpPr/>
          <p:nvPr/>
        </p:nvSpPr>
        <p:spPr>
          <a:xfrm>
            <a:off x="7411512" y="3846274"/>
            <a:ext cx="1676324" cy="53340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Reference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 Trait Ontology</a:t>
            </a:r>
          </a:p>
        </p:txBody>
      </p:sp>
      <p:sp>
        <p:nvSpPr>
          <p:cNvPr id="133" name="ZoneTexte 132"/>
          <p:cNvSpPr txBox="1"/>
          <p:nvPr/>
        </p:nvSpPr>
        <p:spPr>
          <a:xfrm>
            <a:off x="5808368" y="2552868"/>
            <a:ext cx="1207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Fruit Color</a:t>
            </a:r>
          </a:p>
        </p:txBody>
      </p:sp>
      <p:pic>
        <p:nvPicPr>
          <p:cNvPr id="134" name="Picture 1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4471" y="-19087"/>
            <a:ext cx="1225843" cy="64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32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8"/>
          <p:cNvGrpSpPr/>
          <p:nvPr/>
        </p:nvGrpSpPr>
        <p:grpSpPr>
          <a:xfrm rot="5085954">
            <a:off x="1893065" y="768034"/>
            <a:ext cx="2607561" cy="2508676"/>
            <a:chOff x="1278639" y="-104411"/>
            <a:chExt cx="3757181" cy="3611429"/>
          </a:xfrm>
        </p:grpSpPr>
        <p:sp>
          <p:nvSpPr>
            <p:cNvPr id="3" name="Oval 104"/>
            <p:cNvSpPr/>
            <p:nvPr/>
          </p:nvSpPr>
          <p:spPr>
            <a:xfrm rot="19623411">
              <a:off x="1599085" y="325692"/>
              <a:ext cx="3019892" cy="283345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105"/>
            <p:cNvSpPr/>
            <p:nvPr/>
          </p:nvSpPr>
          <p:spPr>
            <a:xfrm rot="19623411">
              <a:off x="1278639" y="-5861"/>
              <a:ext cx="3705048" cy="3504847"/>
            </a:xfrm>
            <a:prstGeom prst="ellipse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117"/>
            <p:cNvGrpSpPr/>
            <p:nvPr/>
          </p:nvGrpSpPr>
          <p:grpSpPr>
            <a:xfrm>
              <a:off x="2120302" y="-104411"/>
              <a:ext cx="2915518" cy="3611429"/>
              <a:chOff x="2120302" y="-104411"/>
              <a:chExt cx="2915518" cy="3611429"/>
            </a:xfrm>
          </p:grpSpPr>
          <p:sp>
            <p:nvSpPr>
              <p:cNvPr id="6" name="Oval 107"/>
              <p:cNvSpPr/>
              <p:nvPr/>
            </p:nvSpPr>
            <p:spPr>
              <a:xfrm rot="19623411">
                <a:off x="2208438" y="879655"/>
                <a:ext cx="1752600" cy="1752600"/>
              </a:xfrm>
              <a:prstGeom prst="ellipse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Arrow Connector 5"/>
              <p:cNvCxnSpPr>
                <a:stCxn id="113" idx="1"/>
                <a:endCxn id="111" idx="5"/>
              </p:cNvCxnSpPr>
              <p:nvPr/>
            </p:nvCxnSpPr>
            <p:spPr>
              <a:xfrm rot="14223411" flipV="1">
                <a:off x="2497208" y="1456253"/>
                <a:ext cx="394074" cy="394074"/>
              </a:xfrm>
              <a:prstGeom prst="curvedConnector3">
                <a:avLst>
                  <a:gd name="adj1" fmla="val 50000"/>
                </a:avLst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Oval 110"/>
              <p:cNvSpPr/>
              <p:nvPr/>
            </p:nvSpPr>
            <p:spPr>
              <a:xfrm rot="19623411">
                <a:off x="2120302" y="1410851"/>
                <a:ext cx="304800" cy="304800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112"/>
              <p:cNvSpPr/>
              <p:nvPr/>
            </p:nvSpPr>
            <p:spPr>
              <a:xfrm rot="19623411">
                <a:off x="2963389" y="1590930"/>
                <a:ext cx="304800" cy="304800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113"/>
              <p:cNvSpPr/>
              <p:nvPr/>
            </p:nvSpPr>
            <p:spPr>
              <a:xfrm rot="19623411">
                <a:off x="3806476" y="1771008"/>
                <a:ext cx="304800" cy="304800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Arrow Connector 23"/>
              <p:cNvCxnSpPr>
                <a:stCxn id="113" idx="5"/>
                <a:endCxn id="114" idx="1"/>
              </p:cNvCxnSpPr>
              <p:nvPr/>
            </p:nvCxnSpPr>
            <p:spPr>
              <a:xfrm rot="14223411" flipH="1">
                <a:off x="3340296" y="1636332"/>
                <a:ext cx="394074" cy="394074"/>
              </a:xfrm>
              <a:prstGeom prst="curvedConnector3">
                <a:avLst>
                  <a:gd name="adj1" fmla="val 50000"/>
                </a:avLst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Oval 115"/>
              <p:cNvSpPr/>
              <p:nvPr/>
            </p:nvSpPr>
            <p:spPr>
              <a:xfrm rot="19623411">
                <a:off x="2164647" y="480970"/>
                <a:ext cx="304799" cy="304800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16"/>
              <p:cNvSpPr/>
              <p:nvPr/>
            </p:nvSpPr>
            <p:spPr>
              <a:xfrm rot="19623411">
                <a:off x="2990104" y="-104411"/>
                <a:ext cx="304799" cy="304800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17"/>
              <p:cNvSpPr/>
              <p:nvPr/>
            </p:nvSpPr>
            <p:spPr>
              <a:xfrm rot="19623411">
                <a:off x="3881322" y="2577609"/>
                <a:ext cx="304800" cy="304800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18"/>
              <p:cNvSpPr/>
              <p:nvPr/>
            </p:nvSpPr>
            <p:spPr>
              <a:xfrm rot="19623411">
                <a:off x="4343283" y="1188664"/>
                <a:ext cx="304800" cy="304800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Straight Arrow Connector 34"/>
              <p:cNvCxnSpPr>
                <a:stCxn id="114" idx="6"/>
                <a:endCxn id="119" idx="1"/>
              </p:cNvCxnSpPr>
              <p:nvPr/>
            </p:nvCxnSpPr>
            <p:spPr>
              <a:xfrm rot="19623411" flipV="1">
                <a:off x="3963202" y="1422605"/>
                <a:ext cx="507013" cy="304553"/>
              </a:xfrm>
              <a:prstGeom prst="curvedConnector4">
                <a:avLst>
                  <a:gd name="adj1" fmla="val 45598"/>
                  <a:gd name="adj2" fmla="val 137247"/>
                </a:avLst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37"/>
              <p:cNvCxnSpPr>
                <a:stCxn id="114" idx="4"/>
                <a:endCxn id="118" idx="0"/>
              </p:cNvCxnSpPr>
              <p:nvPr/>
            </p:nvCxnSpPr>
            <p:spPr>
              <a:xfrm rot="3423411">
                <a:off x="3789894" y="2138796"/>
                <a:ext cx="412810" cy="375824"/>
              </a:xfrm>
              <a:prstGeom prst="curvedConnector3">
                <a:avLst>
                  <a:gd name="adj1" fmla="val 50000"/>
                </a:avLst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40"/>
              <p:cNvCxnSpPr>
                <a:stCxn id="111" idx="0"/>
                <a:endCxn id="117" idx="6"/>
              </p:cNvCxnSpPr>
              <p:nvPr/>
            </p:nvCxnSpPr>
            <p:spPr>
              <a:xfrm rot="16514046">
                <a:off x="1948812" y="229320"/>
                <a:ext cx="1562530" cy="941906"/>
              </a:xfrm>
              <a:prstGeom prst="curvedConnector4">
                <a:avLst>
                  <a:gd name="adj1" fmla="val 41077"/>
                  <a:gd name="adj2" fmla="val 134970"/>
                </a:avLst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43"/>
              <p:cNvCxnSpPr>
                <a:stCxn id="111" idx="2"/>
                <a:endCxn id="116" idx="5"/>
              </p:cNvCxnSpPr>
              <p:nvPr/>
            </p:nvCxnSpPr>
            <p:spPr>
              <a:xfrm rot="11114046" flipH="1">
                <a:off x="2190255" y="652660"/>
                <a:ext cx="230437" cy="1005993"/>
              </a:xfrm>
              <a:prstGeom prst="curvedConnector4">
                <a:avLst>
                  <a:gd name="adj1" fmla="val -142939"/>
                  <a:gd name="adj2" fmla="val 55580"/>
                </a:avLst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55"/>
              <p:cNvSpPr/>
              <p:nvPr/>
            </p:nvSpPr>
            <p:spPr>
              <a:xfrm rot="19623411">
                <a:off x="3602825" y="3315326"/>
                <a:ext cx="199104" cy="191692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Arrow Connector 37"/>
              <p:cNvCxnSpPr>
                <a:stCxn id="118" idx="3"/>
              </p:cNvCxnSpPr>
              <p:nvPr/>
            </p:nvCxnSpPr>
            <p:spPr>
              <a:xfrm rot="5400000">
                <a:off x="3644759" y="2958886"/>
                <a:ext cx="436968" cy="277291"/>
              </a:xfrm>
              <a:prstGeom prst="curvedConnector3">
                <a:avLst>
                  <a:gd name="adj1" fmla="val 50000"/>
                </a:avLst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val 157"/>
              <p:cNvSpPr/>
              <p:nvPr/>
            </p:nvSpPr>
            <p:spPr>
              <a:xfrm rot="19623411">
                <a:off x="4074715" y="3086726"/>
                <a:ext cx="199104" cy="191692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158"/>
              <p:cNvSpPr/>
              <p:nvPr/>
            </p:nvSpPr>
            <p:spPr>
              <a:xfrm rot="19623411">
                <a:off x="4379515" y="2781926"/>
                <a:ext cx="199104" cy="191692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159"/>
              <p:cNvSpPr/>
              <p:nvPr/>
            </p:nvSpPr>
            <p:spPr>
              <a:xfrm rot="19623411">
                <a:off x="4608115" y="2477125"/>
                <a:ext cx="199104" cy="191692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160"/>
              <p:cNvSpPr/>
              <p:nvPr/>
            </p:nvSpPr>
            <p:spPr>
              <a:xfrm rot="19623411">
                <a:off x="4804740" y="2129970"/>
                <a:ext cx="199104" cy="191692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161"/>
              <p:cNvSpPr/>
              <p:nvPr/>
            </p:nvSpPr>
            <p:spPr>
              <a:xfrm rot="19623411">
                <a:off x="4836716" y="1105526"/>
                <a:ext cx="199104" cy="191692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162"/>
              <p:cNvSpPr/>
              <p:nvPr/>
            </p:nvSpPr>
            <p:spPr>
              <a:xfrm rot="19623411">
                <a:off x="4408295" y="441362"/>
                <a:ext cx="199104" cy="191692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163"/>
              <p:cNvSpPr/>
              <p:nvPr/>
            </p:nvSpPr>
            <p:spPr>
              <a:xfrm rot="19623411">
                <a:off x="4209653" y="202872"/>
                <a:ext cx="199104" cy="191692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Arrow Connector 37"/>
              <p:cNvCxnSpPr>
                <a:stCxn id="118" idx="3"/>
              </p:cNvCxnSpPr>
              <p:nvPr/>
            </p:nvCxnSpPr>
            <p:spPr>
              <a:xfrm rot="16200000" flipH="1">
                <a:off x="3950471" y="2930463"/>
                <a:ext cx="223090" cy="120257"/>
              </a:xfrm>
              <a:prstGeom prst="curvedConnector3">
                <a:avLst>
                  <a:gd name="adj1" fmla="val 50000"/>
                </a:avLst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37"/>
              <p:cNvCxnSpPr>
                <a:stCxn id="118" idx="4"/>
              </p:cNvCxnSpPr>
              <p:nvPr/>
            </p:nvCxnSpPr>
            <p:spPr>
              <a:xfrm rot="16200000" flipH="1">
                <a:off x="4219058" y="2755445"/>
                <a:ext cx="74004" cy="278924"/>
              </a:xfrm>
              <a:prstGeom prst="curvedConnector2">
                <a:avLst/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7"/>
              <p:cNvCxnSpPr>
                <a:stCxn id="118" idx="5"/>
              </p:cNvCxnSpPr>
              <p:nvPr/>
            </p:nvCxnSpPr>
            <p:spPr>
              <a:xfrm rot="5400000" flipH="1" flipV="1">
                <a:off x="4293514" y="2443622"/>
                <a:ext cx="207467" cy="428976"/>
              </a:xfrm>
              <a:prstGeom prst="curvedConnector5">
                <a:avLst>
                  <a:gd name="adj1" fmla="val 48140"/>
                  <a:gd name="adj2" fmla="val 49970"/>
                  <a:gd name="adj3" fmla="val 137441"/>
                </a:avLst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7"/>
              <p:cNvCxnSpPr>
                <a:stCxn id="119" idx="5"/>
              </p:cNvCxnSpPr>
              <p:nvPr/>
            </p:nvCxnSpPr>
            <p:spPr>
              <a:xfrm rot="5714046" flipV="1">
                <a:off x="4318623" y="1670548"/>
                <a:ext cx="815851" cy="239043"/>
              </a:xfrm>
              <a:prstGeom prst="curvedConnector3">
                <a:avLst>
                  <a:gd name="adj1" fmla="val 50000"/>
                </a:avLst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7"/>
              <p:cNvCxnSpPr>
                <a:stCxn id="119" idx="5"/>
              </p:cNvCxnSpPr>
              <p:nvPr/>
            </p:nvCxnSpPr>
            <p:spPr>
              <a:xfrm rot="5400000" flipH="1" flipV="1">
                <a:off x="4690027" y="1210203"/>
                <a:ext cx="117389" cy="208002"/>
              </a:xfrm>
              <a:prstGeom prst="curvedConnector4">
                <a:avLst>
                  <a:gd name="adj1" fmla="val -96423"/>
                  <a:gd name="adj2" fmla="val 46960"/>
                </a:avLst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7"/>
              <p:cNvCxnSpPr>
                <a:stCxn id="119" idx="6"/>
              </p:cNvCxnSpPr>
              <p:nvPr/>
            </p:nvCxnSpPr>
            <p:spPr>
              <a:xfrm rot="314046" flipH="1" flipV="1">
                <a:off x="4457371" y="639921"/>
                <a:ext cx="194496" cy="610753"/>
              </a:xfrm>
              <a:prstGeom prst="curvedConnector4">
                <a:avLst>
                  <a:gd name="adj1" fmla="val -57547"/>
                  <a:gd name="adj2" fmla="val 54538"/>
                </a:avLst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7"/>
              <p:cNvCxnSpPr>
                <a:stCxn id="119" idx="7"/>
              </p:cNvCxnSpPr>
              <p:nvPr/>
            </p:nvCxnSpPr>
            <p:spPr>
              <a:xfrm rot="16514046" flipV="1">
                <a:off x="3972428" y="583854"/>
                <a:ext cx="808267" cy="377178"/>
              </a:xfrm>
              <a:prstGeom prst="curvedConnector4">
                <a:avLst>
                  <a:gd name="adj1" fmla="val 47588"/>
                  <a:gd name="adj2" fmla="val 110621"/>
                </a:avLst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119"/>
          <p:cNvGrpSpPr/>
          <p:nvPr/>
        </p:nvGrpSpPr>
        <p:grpSpPr>
          <a:xfrm rot="20764265">
            <a:off x="1474565" y="3554566"/>
            <a:ext cx="2607561" cy="2440218"/>
            <a:chOff x="1278639" y="-5861"/>
            <a:chExt cx="3757181" cy="3512879"/>
          </a:xfrm>
        </p:grpSpPr>
        <p:sp>
          <p:nvSpPr>
            <p:cNvPr id="37" name="Oval 172"/>
            <p:cNvSpPr/>
            <p:nvPr/>
          </p:nvSpPr>
          <p:spPr>
            <a:xfrm rot="19623411">
              <a:off x="1599085" y="325692"/>
              <a:ext cx="3019892" cy="283345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173"/>
            <p:cNvSpPr/>
            <p:nvPr/>
          </p:nvSpPr>
          <p:spPr>
            <a:xfrm rot="19623411">
              <a:off x="1278639" y="-5861"/>
              <a:ext cx="3705048" cy="350484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117"/>
            <p:cNvGrpSpPr/>
            <p:nvPr/>
          </p:nvGrpSpPr>
          <p:grpSpPr>
            <a:xfrm>
              <a:off x="1502466" y="495926"/>
              <a:ext cx="3533354" cy="3011092"/>
              <a:chOff x="1502466" y="495926"/>
              <a:chExt cx="3533354" cy="3011092"/>
            </a:xfrm>
          </p:grpSpPr>
          <p:sp>
            <p:nvSpPr>
              <p:cNvPr id="40" name="Oval 175"/>
              <p:cNvSpPr/>
              <p:nvPr/>
            </p:nvSpPr>
            <p:spPr>
              <a:xfrm rot="19623411">
                <a:off x="2208438" y="879655"/>
                <a:ext cx="1752600" cy="17526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Arrow Connector 5"/>
              <p:cNvCxnSpPr/>
              <p:nvPr/>
            </p:nvCxnSpPr>
            <p:spPr>
              <a:xfrm rot="14223411" flipV="1">
                <a:off x="2497208" y="1456253"/>
                <a:ext cx="394074" cy="394074"/>
              </a:xfrm>
              <a:prstGeom prst="curved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Oval 177"/>
              <p:cNvSpPr/>
              <p:nvPr/>
            </p:nvSpPr>
            <p:spPr>
              <a:xfrm rot="19623411">
                <a:off x="2120302" y="1410851"/>
                <a:ext cx="304800" cy="304800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180"/>
              <p:cNvSpPr/>
              <p:nvPr/>
            </p:nvSpPr>
            <p:spPr>
              <a:xfrm rot="19623411">
                <a:off x="2963389" y="1590930"/>
                <a:ext cx="304800" cy="304800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211"/>
              <p:cNvSpPr/>
              <p:nvPr/>
            </p:nvSpPr>
            <p:spPr>
              <a:xfrm rot="19623411">
                <a:off x="3806476" y="1771008"/>
                <a:ext cx="304800" cy="304800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Straight Arrow Connector 23"/>
              <p:cNvCxnSpPr/>
              <p:nvPr/>
            </p:nvCxnSpPr>
            <p:spPr>
              <a:xfrm rot="14223411" flipH="1">
                <a:off x="3340296" y="1636332"/>
                <a:ext cx="394074" cy="394074"/>
              </a:xfrm>
              <a:prstGeom prst="curved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213"/>
              <p:cNvSpPr/>
              <p:nvPr/>
            </p:nvSpPr>
            <p:spPr>
              <a:xfrm rot="19623411">
                <a:off x="1502466" y="1849112"/>
                <a:ext cx="304800" cy="304800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214"/>
              <p:cNvSpPr/>
              <p:nvPr/>
            </p:nvSpPr>
            <p:spPr>
              <a:xfrm rot="19623411">
                <a:off x="1769001" y="859201"/>
                <a:ext cx="304800" cy="304800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215"/>
              <p:cNvSpPr/>
              <p:nvPr/>
            </p:nvSpPr>
            <p:spPr>
              <a:xfrm rot="19623411">
                <a:off x="3881322" y="2577609"/>
                <a:ext cx="304800" cy="304800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216"/>
              <p:cNvSpPr/>
              <p:nvPr/>
            </p:nvSpPr>
            <p:spPr>
              <a:xfrm rot="19623411">
                <a:off x="4343283" y="1188664"/>
                <a:ext cx="304800" cy="304800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Arrow Connector 34"/>
              <p:cNvCxnSpPr/>
              <p:nvPr/>
            </p:nvCxnSpPr>
            <p:spPr>
              <a:xfrm rot="19623411" flipV="1">
                <a:off x="3963202" y="1422605"/>
                <a:ext cx="507013" cy="304553"/>
              </a:xfrm>
              <a:prstGeom prst="curvedConnector4">
                <a:avLst>
                  <a:gd name="adj1" fmla="val 45598"/>
                  <a:gd name="adj2" fmla="val 137247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37"/>
              <p:cNvCxnSpPr/>
              <p:nvPr/>
            </p:nvCxnSpPr>
            <p:spPr>
              <a:xfrm rot="3423411">
                <a:off x="3789894" y="2138796"/>
                <a:ext cx="412810" cy="375824"/>
              </a:xfrm>
              <a:prstGeom prst="curved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40"/>
              <p:cNvCxnSpPr/>
              <p:nvPr/>
            </p:nvCxnSpPr>
            <p:spPr>
              <a:xfrm rot="3423411" flipH="1" flipV="1">
                <a:off x="1868766" y="1103252"/>
                <a:ext cx="501590" cy="157576"/>
              </a:xfrm>
              <a:prstGeom prst="curvedConnector4">
                <a:avLst>
                  <a:gd name="adj1" fmla="val 34808"/>
                  <a:gd name="adj2" fmla="val 245073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43"/>
              <p:cNvCxnSpPr/>
              <p:nvPr/>
            </p:nvCxnSpPr>
            <p:spPr>
              <a:xfrm rot="8823411" flipV="1">
                <a:off x="1726025" y="1769949"/>
                <a:ext cx="496661" cy="139573"/>
              </a:xfrm>
              <a:prstGeom prst="curvedConnector4">
                <a:avLst>
                  <a:gd name="adj1" fmla="val 45506"/>
                  <a:gd name="adj2" fmla="val 295766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Oval 221"/>
              <p:cNvSpPr/>
              <p:nvPr/>
            </p:nvSpPr>
            <p:spPr>
              <a:xfrm rot="19623411">
                <a:off x="3602825" y="3315326"/>
                <a:ext cx="199104" cy="191692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Arrow Connector 37"/>
              <p:cNvCxnSpPr/>
              <p:nvPr/>
            </p:nvCxnSpPr>
            <p:spPr>
              <a:xfrm rot="5400000">
                <a:off x="3644759" y="2958886"/>
                <a:ext cx="436968" cy="277291"/>
              </a:xfrm>
              <a:prstGeom prst="curved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Oval 223"/>
              <p:cNvSpPr/>
              <p:nvPr/>
            </p:nvSpPr>
            <p:spPr>
              <a:xfrm rot="19623411">
                <a:off x="4074715" y="3086726"/>
                <a:ext cx="199104" cy="191692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224"/>
              <p:cNvSpPr/>
              <p:nvPr/>
            </p:nvSpPr>
            <p:spPr>
              <a:xfrm rot="19623411">
                <a:off x="4379515" y="2781926"/>
                <a:ext cx="199104" cy="191692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225"/>
              <p:cNvSpPr/>
              <p:nvPr/>
            </p:nvSpPr>
            <p:spPr>
              <a:xfrm rot="19623411">
                <a:off x="4805330" y="2268527"/>
                <a:ext cx="199104" cy="191692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226"/>
              <p:cNvSpPr/>
              <p:nvPr/>
            </p:nvSpPr>
            <p:spPr>
              <a:xfrm rot="19623411">
                <a:off x="4836715" y="1791326"/>
                <a:ext cx="199104" cy="191692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227"/>
              <p:cNvSpPr/>
              <p:nvPr/>
            </p:nvSpPr>
            <p:spPr>
              <a:xfrm rot="19623411">
                <a:off x="4836716" y="1105526"/>
                <a:ext cx="199104" cy="191692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228"/>
              <p:cNvSpPr/>
              <p:nvPr/>
            </p:nvSpPr>
            <p:spPr>
              <a:xfrm rot="19623411">
                <a:off x="4684315" y="800726"/>
                <a:ext cx="199104" cy="191692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229"/>
              <p:cNvSpPr/>
              <p:nvPr/>
            </p:nvSpPr>
            <p:spPr>
              <a:xfrm rot="19623411">
                <a:off x="4455715" y="495926"/>
                <a:ext cx="199104" cy="191692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Straight Arrow Connector 37"/>
              <p:cNvCxnSpPr/>
              <p:nvPr/>
            </p:nvCxnSpPr>
            <p:spPr>
              <a:xfrm rot="16200000" flipH="1">
                <a:off x="3950471" y="2930463"/>
                <a:ext cx="223090" cy="120257"/>
              </a:xfrm>
              <a:prstGeom prst="curved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37"/>
              <p:cNvCxnSpPr/>
              <p:nvPr/>
            </p:nvCxnSpPr>
            <p:spPr>
              <a:xfrm rot="16200000" flipH="1">
                <a:off x="4219058" y="2755445"/>
                <a:ext cx="74004" cy="278924"/>
              </a:xfrm>
              <a:prstGeom prst="curvedConnector2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37"/>
              <p:cNvCxnSpPr/>
              <p:nvPr/>
            </p:nvCxnSpPr>
            <p:spPr>
              <a:xfrm rot="835735" flipV="1">
                <a:off x="4242150" y="2276573"/>
                <a:ext cx="507429" cy="554494"/>
              </a:xfrm>
              <a:prstGeom prst="curved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37"/>
              <p:cNvCxnSpPr/>
              <p:nvPr/>
            </p:nvCxnSpPr>
            <p:spPr>
              <a:xfrm rot="16200000" flipH="1">
                <a:off x="4494689" y="1522929"/>
                <a:ext cx="495679" cy="195615"/>
              </a:xfrm>
              <a:prstGeom prst="curved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37"/>
              <p:cNvCxnSpPr/>
              <p:nvPr/>
            </p:nvCxnSpPr>
            <p:spPr>
              <a:xfrm rot="5400000" flipH="1" flipV="1">
                <a:off x="4690027" y="1210203"/>
                <a:ext cx="117389" cy="208002"/>
              </a:xfrm>
              <a:prstGeom prst="curvedConnector4">
                <a:avLst>
                  <a:gd name="adj1" fmla="val -96423"/>
                  <a:gd name="adj2" fmla="val 46960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37"/>
              <p:cNvCxnSpPr/>
              <p:nvPr/>
            </p:nvCxnSpPr>
            <p:spPr>
              <a:xfrm flipV="1">
                <a:off x="4623579" y="991729"/>
                <a:ext cx="138068" cy="266459"/>
              </a:xfrm>
              <a:prstGeom prst="curvedConnector2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37"/>
              <p:cNvCxnSpPr/>
              <p:nvPr/>
            </p:nvCxnSpPr>
            <p:spPr>
              <a:xfrm rot="16200000" flipV="1">
                <a:off x="4226562" y="891070"/>
                <a:ext cx="546117" cy="55795"/>
              </a:xfrm>
              <a:prstGeom prst="curvedConnector4">
                <a:avLst>
                  <a:gd name="adj1" fmla="val 45874"/>
                  <a:gd name="adj2" fmla="val 214842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0" name="Group 177"/>
          <p:cNvGrpSpPr/>
          <p:nvPr/>
        </p:nvGrpSpPr>
        <p:grpSpPr>
          <a:xfrm rot="12856852">
            <a:off x="4510837" y="4100260"/>
            <a:ext cx="2607561" cy="2481037"/>
            <a:chOff x="1278639" y="-5861"/>
            <a:chExt cx="3757181" cy="3571641"/>
          </a:xfrm>
        </p:grpSpPr>
        <p:sp>
          <p:nvSpPr>
            <p:cNvPr id="71" name="Oval 238"/>
            <p:cNvSpPr/>
            <p:nvPr/>
          </p:nvSpPr>
          <p:spPr>
            <a:xfrm rot="19623411">
              <a:off x="1599085" y="325692"/>
              <a:ext cx="3019892" cy="283345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239"/>
            <p:cNvSpPr/>
            <p:nvPr/>
          </p:nvSpPr>
          <p:spPr>
            <a:xfrm rot="19623411">
              <a:off x="1278639" y="-5861"/>
              <a:ext cx="3705048" cy="350484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117"/>
            <p:cNvGrpSpPr/>
            <p:nvPr/>
          </p:nvGrpSpPr>
          <p:grpSpPr>
            <a:xfrm>
              <a:off x="1502466" y="495926"/>
              <a:ext cx="3533354" cy="3069854"/>
              <a:chOff x="1502466" y="495926"/>
              <a:chExt cx="3533354" cy="3069854"/>
            </a:xfrm>
          </p:grpSpPr>
          <p:sp>
            <p:nvSpPr>
              <p:cNvPr id="74" name="Oval 241"/>
              <p:cNvSpPr/>
              <p:nvPr/>
            </p:nvSpPr>
            <p:spPr>
              <a:xfrm rot="19623411">
                <a:off x="2208438" y="879655"/>
                <a:ext cx="1752600" cy="17526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5" name="Straight Arrow Connector 5"/>
              <p:cNvCxnSpPr/>
              <p:nvPr/>
            </p:nvCxnSpPr>
            <p:spPr>
              <a:xfrm rot="14223411" flipV="1">
                <a:off x="2497208" y="1456253"/>
                <a:ext cx="394074" cy="394074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243"/>
              <p:cNvSpPr/>
              <p:nvPr/>
            </p:nvSpPr>
            <p:spPr>
              <a:xfrm rot="19623411">
                <a:off x="2120302" y="1410851"/>
                <a:ext cx="304800" cy="304800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244"/>
              <p:cNvSpPr/>
              <p:nvPr/>
            </p:nvSpPr>
            <p:spPr>
              <a:xfrm rot="19623411">
                <a:off x="2963389" y="1590930"/>
                <a:ext cx="304800" cy="304800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245"/>
              <p:cNvSpPr/>
              <p:nvPr/>
            </p:nvSpPr>
            <p:spPr>
              <a:xfrm rot="19623411">
                <a:off x="3806476" y="1771008"/>
                <a:ext cx="304800" cy="304800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Arrow Connector 23"/>
              <p:cNvCxnSpPr/>
              <p:nvPr/>
            </p:nvCxnSpPr>
            <p:spPr>
              <a:xfrm rot="14223411" flipH="1">
                <a:off x="3340296" y="1636332"/>
                <a:ext cx="394074" cy="394074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Oval 247"/>
              <p:cNvSpPr/>
              <p:nvPr/>
            </p:nvSpPr>
            <p:spPr>
              <a:xfrm rot="19623411">
                <a:off x="1502466" y="1849112"/>
                <a:ext cx="304800" cy="304800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248"/>
              <p:cNvSpPr/>
              <p:nvPr/>
            </p:nvSpPr>
            <p:spPr>
              <a:xfrm rot="19623411">
                <a:off x="1769001" y="859201"/>
                <a:ext cx="304800" cy="304800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249"/>
              <p:cNvSpPr/>
              <p:nvPr/>
            </p:nvSpPr>
            <p:spPr>
              <a:xfrm rot="19623411">
                <a:off x="3881322" y="2577609"/>
                <a:ext cx="304800" cy="304800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250"/>
              <p:cNvSpPr/>
              <p:nvPr/>
            </p:nvSpPr>
            <p:spPr>
              <a:xfrm rot="19623411">
                <a:off x="4343283" y="1188664"/>
                <a:ext cx="304800" cy="304800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4" name="Straight Arrow Connector 34"/>
              <p:cNvCxnSpPr/>
              <p:nvPr/>
            </p:nvCxnSpPr>
            <p:spPr>
              <a:xfrm rot="19623411" flipV="1">
                <a:off x="3963202" y="1422605"/>
                <a:ext cx="507013" cy="304553"/>
              </a:xfrm>
              <a:prstGeom prst="curvedConnector4">
                <a:avLst>
                  <a:gd name="adj1" fmla="val 45598"/>
                  <a:gd name="adj2" fmla="val 137247"/>
                </a:avLst>
              </a:prstGeom>
              <a:ln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37"/>
              <p:cNvCxnSpPr/>
              <p:nvPr/>
            </p:nvCxnSpPr>
            <p:spPr>
              <a:xfrm rot="3423411">
                <a:off x="3789894" y="2138796"/>
                <a:ext cx="412810" cy="375824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40"/>
              <p:cNvCxnSpPr/>
              <p:nvPr/>
            </p:nvCxnSpPr>
            <p:spPr>
              <a:xfrm rot="3423411" flipH="1" flipV="1">
                <a:off x="1868766" y="1103252"/>
                <a:ext cx="501590" cy="157576"/>
              </a:xfrm>
              <a:prstGeom prst="curvedConnector4">
                <a:avLst>
                  <a:gd name="adj1" fmla="val 34808"/>
                  <a:gd name="adj2" fmla="val 245073"/>
                </a:avLst>
              </a:prstGeom>
              <a:ln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43"/>
              <p:cNvCxnSpPr/>
              <p:nvPr/>
            </p:nvCxnSpPr>
            <p:spPr>
              <a:xfrm rot="8823411" flipV="1">
                <a:off x="1726025" y="1769949"/>
                <a:ext cx="496661" cy="139573"/>
              </a:xfrm>
              <a:prstGeom prst="curvedConnector4">
                <a:avLst>
                  <a:gd name="adj1" fmla="val 45506"/>
                  <a:gd name="adj2" fmla="val 295766"/>
                </a:avLst>
              </a:prstGeom>
              <a:ln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Oval 255"/>
              <p:cNvSpPr/>
              <p:nvPr/>
            </p:nvSpPr>
            <p:spPr>
              <a:xfrm rot="19623411">
                <a:off x="3200734" y="3374088"/>
                <a:ext cx="199104" cy="191692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9" name="Straight Arrow Connector 37"/>
              <p:cNvCxnSpPr/>
              <p:nvPr/>
            </p:nvCxnSpPr>
            <p:spPr>
              <a:xfrm rot="14143148" flipH="1" flipV="1">
                <a:off x="3648546" y="2706421"/>
                <a:ext cx="27322" cy="840959"/>
              </a:xfrm>
              <a:prstGeom prst="curvedConnector5">
                <a:avLst>
                  <a:gd name="adj1" fmla="val 643174"/>
                  <a:gd name="adj2" fmla="val 50865"/>
                  <a:gd name="adj3" fmla="val 205248"/>
                </a:avLst>
              </a:prstGeom>
              <a:ln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Oval 257"/>
              <p:cNvSpPr/>
              <p:nvPr/>
            </p:nvSpPr>
            <p:spPr>
              <a:xfrm rot="19623411">
                <a:off x="4074715" y="3086726"/>
                <a:ext cx="199104" cy="191692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258"/>
              <p:cNvSpPr/>
              <p:nvPr/>
            </p:nvSpPr>
            <p:spPr>
              <a:xfrm rot="19623411">
                <a:off x="4379515" y="2781926"/>
                <a:ext cx="199104" cy="191692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259"/>
              <p:cNvSpPr/>
              <p:nvPr/>
            </p:nvSpPr>
            <p:spPr>
              <a:xfrm rot="19623411">
                <a:off x="4608115" y="2477125"/>
                <a:ext cx="199104" cy="191692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260"/>
              <p:cNvSpPr/>
              <p:nvPr/>
            </p:nvSpPr>
            <p:spPr>
              <a:xfrm rot="19623411">
                <a:off x="4836715" y="1791326"/>
                <a:ext cx="199104" cy="191692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261"/>
              <p:cNvSpPr/>
              <p:nvPr/>
            </p:nvSpPr>
            <p:spPr>
              <a:xfrm rot="19623411">
                <a:off x="4836716" y="1105526"/>
                <a:ext cx="199104" cy="191692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262"/>
              <p:cNvSpPr/>
              <p:nvPr/>
            </p:nvSpPr>
            <p:spPr>
              <a:xfrm rot="19623411">
                <a:off x="4684315" y="800726"/>
                <a:ext cx="199104" cy="191692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263"/>
              <p:cNvSpPr/>
              <p:nvPr/>
            </p:nvSpPr>
            <p:spPr>
              <a:xfrm rot="19623411">
                <a:off x="4455715" y="495926"/>
                <a:ext cx="199104" cy="191692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7" name="Straight Arrow Connector 37"/>
              <p:cNvCxnSpPr/>
              <p:nvPr/>
            </p:nvCxnSpPr>
            <p:spPr>
              <a:xfrm rot="16200000" flipH="1">
                <a:off x="3950471" y="2930463"/>
                <a:ext cx="223090" cy="120257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37"/>
              <p:cNvCxnSpPr/>
              <p:nvPr/>
            </p:nvCxnSpPr>
            <p:spPr>
              <a:xfrm rot="16200000" flipH="1">
                <a:off x="4219058" y="2755445"/>
                <a:ext cx="74004" cy="278924"/>
              </a:xfrm>
              <a:prstGeom prst="curvedConnector2">
                <a:avLst/>
              </a:prstGeom>
              <a:ln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37"/>
              <p:cNvCxnSpPr/>
              <p:nvPr/>
            </p:nvCxnSpPr>
            <p:spPr>
              <a:xfrm rot="5400000" flipH="1" flipV="1">
                <a:off x="4293514" y="2443622"/>
                <a:ext cx="207467" cy="428976"/>
              </a:xfrm>
              <a:prstGeom prst="curvedConnector5">
                <a:avLst>
                  <a:gd name="adj1" fmla="val 48140"/>
                  <a:gd name="adj2" fmla="val 49970"/>
                  <a:gd name="adj3" fmla="val 137441"/>
                </a:avLst>
              </a:prstGeom>
              <a:ln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37"/>
              <p:cNvCxnSpPr/>
              <p:nvPr/>
            </p:nvCxnSpPr>
            <p:spPr>
              <a:xfrm rot="16200000" flipH="1">
                <a:off x="4494689" y="1522929"/>
                <a:ext cx="495679" cy="195615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37"/>
              <p:cNvCxnSpPr/>
              <p:nvPr/>
            </p:nvCxnSpPr>
            <p:spPr>
              <a:xfrm rot="5400000" flipH="1" flipV="1">
                <a:off x="4690027" y="1210203"/>
                <a:ext cx="117389" cy="208002"/>
              </a:xfrm>
              <a:prstGeom prst="curvedConnector4">
                <a:avLst>
                  <a:gd name="adj1" fmla="val -96423"/>
                  <a:gd name="adj2" fmla="val 46960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37"/>
              <p:cNvCxnSpPr/>
              <p:nvPr/>
            </p:nvCxnSpPr>
            <p:spPr>
              <a:xfrm flipV="1">
                <a:off x="4623579" y="991729"/>
                <a:ext cx="138068" cy="266459"/>
              </a:xfrm>
              <a:prstGeom prst="curvedConnector2">
                <a:avLst/>
              </a:prstGeom>
              <a:ln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37"/>
              <p:cNvCxnSpPr/>
              <p:nvPr/>
            </p:nvCxnSpPr>
            <p:spPr>
              <a:xfrm rot="16200000" flipV="1">
                <a:off x="4226562" y="891070"/>
                <a:ext cx="546117" cy="55795"/>
              </a:xfrm>
              <a:prstGeom prst="curvedConnector4">
                <a:avLst>
                  <a:gd name="adj1" fmla="val 45874"/>
                  <a:gd name="adj2" fmla="val 214842"/>
                </a:avLst>
              </a:prstGeom>
              <a:ln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4" name="Picture 2" descr="http://www.sciencebasedmedicine.org/wp-content/uploads/2010/08/bananas0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" y="914400"/>
            <a:ext cx="1588769" cy="914400"/>
          </a:xfrm>
          <a:prstGeom prst="rect">
            <a:avLst/>
          </a:prstGeom>
          <a:noFill/>
        </p:spPr>
      </p:pic>
      <p:pic>
        <p:nvPicPr>
          <p:cNvPr id="105" name="Picture 8" descr="http://kaufmann-mercantile.com/images/heirloom-tomatoe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" y="5410200"/>
            <a:ext cx="1295400" cy="921998"/>
          </a:xfrm>
          <a:prstGeom prst="rect">
            <a:avLst/>
          </a:prstGeom>
          <a:noFill/>
        </p:spPr>
      </p:pic>
      <p:pic>
        <p:nvPicPr>
          <p:cNvPr id="106" name="Picture 6" descr="http://www.inspection.gc.ca/english/plaveg/pbrpov/image/4909b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9000" y="5181600"/>
            <a:ext cx="1600200" cy="761475"/>
          </a:xfrm>
          <a:prstGeom prst="rect">
            <a:avLst/>
          </a:prstGeom>
          <a:noFill/>
        </p:spPr>
      </p:pic>
      <p:sp>
        <p:nvSpPr>
          <p:cNvPr id="107" name="Title 1"/>
          <p:cNvSpPr txBox="1">
            <a:spLocks/>
          </p:cNvSpPr>
          <p:nvPr/>
        </p:nvSpPr>
        <p:spPr>
          <a:xfrm>
            <a:off x="533400" y="0"/>
            <a:ext cx="8305800" cy="762000"/>
          </a:xfrm>
          <a:prstGeom prst="rect">
            <a:avLst/>
          </a:prstGeom>
        </p:spPr>
        <p:txBody>
          <a:bodyPr/>
          <a:lstStyle/>
          <a:p>
            <a:pPr lvl="0" algn="ctr" defTabSz="914400">
              <a:spcBef>
                <a:spcPct val="0"/>
              </a:spcBef>
              <a:defRPr/>
            </a:pPr>
            <a:r>
              <a:rPr lang="en-US" sz="3600" b="1" dirty="0"/>
              <a:t>Common Reference Ontology</a:t>
            </a:r>
          </a:p>
        </p:txBody>
      </p:sp>
      <p:pic>
        <p:nvPicPr>
          <p:cNvPr id="108" name="Picture 17" descr="Crop Ontology logo short (CO only)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875407" cy="569606"/>
          </a:xfrm>
          <a:prstGeom prst="rect">
            <a:avLst/>
          </a:prstGeom>
        </p:spPr>
      </p:pic>
      <p:sp>
        <p:nvSpPr>
          <p:cNvPr id="109" name="Rectangle 108"/>
          <p:cNvSpPr/>
          <p:nvPr/>
        </p:nvSpPr>
        <p:spPr>
          <a:xfrm>
            <a:off x="61691" y="4907634"/>
            <a:ext cx="15121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Tomato Traits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171900" y="1876353"/>
            <a:ext cx="15121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Banana Traits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7211623" y="4760407"/>
            <a:ext cx="16275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/>
              <a:t>Soybean Traits</a:t>
            </a:r>
            <a:endParaRPr lang="en-US" b="1" dirty="0"/>
          </a:p>
        </p:txBody>
      </p:sp>
      <p:sp>
        <p:nvSpPr>
          <p:cNvPr id="112" name="Rectangle 111"/>
          <p:cNvSpPr/>
          <p:nvPr/>
        </p:nvSpPr>
        <p:spPr>
          <a:xfrm>
            <a:off x="4336840" y="1701279"/>
            <a:ext cx="1293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Finger color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3487373" y="3486429"/>
            <a:ext cx="1216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Berry color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5654574" y="3741986"/>
            <a:ext cx="1067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Pod color</a:t>
            </a:r>
          </a:p>
        </p:txBody>
      </p:sp>
      <p:grpSp>
        <p:nvGrpSpPr>
          <p:cNvPr id="115" name="Group 56"/>
          <p:cNvGrpSpPr/>
          <p:nvPr/>
        </p:nvGrpSpPr>
        <p:grpSpPr>
          <a:xfrm>
            <a:off x="6110692" y="659681"/>
            <a:ext cx="3657600" cy="3276600"/>
            <a:chOff x="5011444" y="855956"/>
            <a:chExt cx="3657600" cy="3276600"/>
          </a:xfrm>
        </p:grpSpPr>
        <p:sp>
          <p:nvSpPr>
            <p:cNvPr id="116" name="Oval 1"/>
            <p:cNvSpPr/>
            <p:nvPr/>
          </p:nvSpPr>
          <p:spPr>
            <a:xfrm>
              <a:off x="5943600" y="1600200"/>
              <a:ext cx="1752600" cy="1752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Arrow Connector 5"/>
            <p:cNvCxnSpPr/>
            <p:nvPr/>
          </p:nvCxnSpPr>
          <p:spPr>
            <a:xfrm rot="16200000" flipV="1">
              <a:off x="6369480" y="1999446"/>
              <a:ext cx="286064" cy="465098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Oval 14"/>
            <p:cNvSpPr/>
            <p:nvPr/>
          </p:nvSpPr>
          <p:spPr>
            <a:xfrm>
              <a:off x="6019800" y="1828800"/>
              <a:ext cx="304800" cy="3048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6"/>
            <p:cNvSpPr/>
            <p:nvPr/>
          </p:nvSpPr>
          <p:spPr>
            <a:xfrm>
              <a:off x="6700424" y="2330390"/>
              <a:ext cx="304800" cy="3048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8"/>
            <p:cNvSpPr/>
            <p:nvPr/>
          </p:nvSpPr>
          <p:spPr>
            <a:xfrm>
              <a:off x="6781800" y="3124200"/>
              <a:ext cx="304800" cy="3048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1" name="Straight Arrow Connector 23"/>
            <p:cNvCxnSpPr/>
            <p:nvPr/>
          </p:nvCxnSpPr>
          <p:spPr>
            <a:xfrm rot="5400000">
              <a:off x="6572808" y="2888820"/>
              <a:ext cx="533647" cy="26387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27"/>
            <p:cNvSpPr/>
            <p:nvPr/>
          </p:nvSpPr>
          <p:spPr>
            <a:xfrm>
              <a:off x="5337702" y="1061624"/>
              <a:ext cx="3019892" cy="283345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30"/>
            <p:cNvSpPr/>
            <p:nvPr/>
          </p:nvSpPr>
          <p:spPr>
            <a:xfrm>
              <a:off x="5181600" y="2362200"/>
              <a:ext cx="304800" cy="3048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31"/>
            <p:cNvSpPr/>
            <p:nvPr/>
          </p:nvSpPr>
          <p:spPr>
            <a:xfrm>
              <a:off x="5621044" y="1313156"/>
              <a:ext cx="304800" cy="3048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32"/>
            <p:cNvSpPr/>
            <p:nvPr/>
          </p:nvSpPr>
          <p:spPr>
            <a:xfrm>
              <a:off x="5715000" y="3429000"/>
              <a:ext cx="304800" cy="3048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33"/>
            <p:cNvSpPr/>
            <p:nvPr/>
          </p:nvSpPr>
          <p:spPr>
            <a:xfrm>
              <a:off x="7068844" y="3675356"/>
              <a:ext cx="304800" cy="3048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Arrow Connector 34"/>
            <p:cNvCxnSpPr/>
            <p:nvPr/>
          </p:nvCxnSpPr>
          <p:spPr>
            <a:xfrm>
              <a:off x="7086600" y="3276600"/>
              <a:ext cx="26881" cy="443393"/>
            </a:xfrm>
            <a:prstGeom prst="curved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37"/>
            <p:cNvCxnSpPr/>
            <p:nvPr/>
          </p:nvCxnSpPr>
          <p:spPr>
            <a:xfrm rot="5400000">
              <a:off x="6324601" y="3079563"/>
              <a:ext cx="197037" cy="806637"/>
            </a:xfrm>
            <a:prstGeom prst="curved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40"/>
            <p:cNvCxnSpPr/>
            <p:nvPr/>
          </p:nvCxnSpPr>
          <p:spPr>
            <a:xfrm rot="16200000" flipV="1">
              <a:off x="5791201" y="1447800"/>
              <a:ext cx="255481" cy="506519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43"/>
            <p:cNvCxnSpPr/>
            <p:nvPr/>
          </p:nvCxnSpPr>
          <p:spPr>
            <a:xfrm rot="10800000" flipV="1">
              <a:off x="5441764" y="1981199"/>
              <a:ext cx="578037" cy="425637"/>
            </a:xfrm>
            <a:prstGeom prst="curved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Oval 46"/>
            <p:cNvSpPr/>
            <p:nvPr/>
          </p:nvSpPr>
          <p:spPr>
            <a:xfrm>
              <a:off x="5011444" y="855956"/>
              <a:ext cx="3657600" cy="3276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2" name="Rounded Rectangle 225"/>
          <p:cNvSpPr/>
          <p:nvPr/>
        </p:nvSpPr>
        <p:spPr>
          <a:xfrm>
            <a:off x="7411512" y="3846274"/>
            <a:ext cx="1676324" cy="53340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Reference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 Trait Ontology</a:t>
            </a:r>
          </a:p>
        </p:txBody>
      </p:sp>
      <p:cxnSp>
        <p:nvCxnSpPr>
          <p:cNvPr id="133" name="Connecteur droit avec flèche 132"/>
          <p:cNvCxnSpPr>
            <a:stCxn id="117" idx="6"/>
            <a:endCxn id="136" idx="2"/>
          </p:cNvCxnSpPr>
          <p:nvPr/>
        </p:nvCxnSpPr>
        <p:spPr>
          <a:xfrm>
            <a:off x="4404973" y="1990570"/>
            <a:ext cx="1875875" cy="3277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>
            <a:endCxn id="136" idx="3"/>
          </p:cNvCxnSpPr>
          <p:nvPr/>
        </p:nvCxnSpPr>
        <p:spPr>
          <a:xfrm flipV="1">
            <a:off x="3590439" y="2426088"/>
            <a:ext cx="2735046" cy="13158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avec flèche 134"/>
          <p:cNvCxnSpPr>
            <a:endCxn id="136" idx="4"/>
          </p:cNvCxnSpPr>
          <p:nvPr/>
        </p:nvCxnSpPr>
        <p:spPr>
          <a:xfrm flipV="1">
            <a:off x="5304850" y="2470725"/>
            <a:ext cx="1128398" cy="18104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ZoneTexte 135"/>
          <p:cNvSpPr txBox="1"/>
          <p:nvPr/>
        </p:nvSpPr>
        <p:spPr>
          <a:xfrm>
            <a:off x="5808368" y="2552868"/>
            <a:ext cx="1207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Fruit Color</a:t>
            </a:r>
          </a:p>
        </p:txBody>
      </p:sp>
      <p:pic>
        <p:nvPicPr>
          <p:cNvPr id="137" name="Picture 1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1049" y="-1"/>
            <a:ext cx="1148662" cy="604157"/>
          </a:xfrm>
          <a:prstGeom prst="rect">
            <a:avLst/>
          </a:prstGeom>
        </p:spPr>
      </p:pic>
      <p:pic>
        <p:nvPicPr>
          <p:cNvPr id="138" name="Picture 137" descr="NSF_logo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603" y="-35371"/>
            <a:ext cx="786616" cy="79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73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81B1F3-FDBA-4241-9212-0B7ED11BC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Cropontology</a:t>
            </a:r>
            <a:r>
              <a:rPr lang="fr-FR" dirty="0"/>
              <a:t> </a:t>
            </a:r>
            <a:r>
              <a:rPr lang="fr-FR" dirty="0" err="1"/>
              <a:t>framework</a:t>
            </a:r>
            <a:r>
              <a:rPr lang="fr-FR" dirty="0"/>
              <a:t>/Structure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C4FE1BC2-E544-B444-BE30-246FD35EE3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0EC19B3-8D04-ED49-B9DB-8ADECDCC0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 September 2018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D14D84A-E49B-9041-85DC-3B50A547EB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/>
              <a:pPr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5426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arré corné 20"/>
          <p:cNvSpPr/>
          <p:nvPr/>
        </p:nvSpPr>
        <p:spPr>
          <a:xfrm>
            <a:off x="2046988" y="1201614"/>
            <a:ext cx="1167541" cy="46177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Trait</a:t>
            </a:r>
          </a:p>
        </p:txBody>
      </p:sp>
      <p:sp>
        <p:nvSpPr>
          <p:cNvPr id="22" name="Carré corné 21"/>
          <p:cNvSpPr/>
          <p:nvPr/>
        </p:nvSpPr>
        <p:spPr>
          <a:xfrm>
            <a:off x="4553352" y="1201614"/>
            <a:ext cx="1167539" cy="46177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Method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046988" y="4002317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T1: Plant </a:t>
            </a:r>
            <a:r>
              <a:rPr lang="fr-FR" dirty="0" err="1"/>
              <a:t>Height</a:t>
            </a:r>
            <a:endParaRPr lang="fr-FR" dirty="0"/>
          </a:p>
        </p:txBody>
      </p:sp>
      <p:sp>
        <p:nvSpPr>
          <p:cNvPr id="24" name="Carré corné 23"/>
          <p:cNvSpPr/>
          <p:nvPr/>
        </p:nvSpPr>
        <p:spPr>
          <a:xfrm>
            <a:off x="7424043" y="1216469"/>
            <a:ext cx="1167539" cy="446924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Unit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7424044" y="2873987"/>
            <a:ext cx="994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U1: cm</a:t>
            </a:r>
          </a:p>
          <a:p>
            <a:r>
              <a:rPr lang="fr-FR" dirty="0"/>
              <a:t>U2: mm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3645899" y="1000934"/>
            <a:ext cx="4812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/>
              <a:t>+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6128201" y="1000934"/>
            <a:ext cx="4812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/>
              <a:t>+</a:t>
            </a:r>
          </a:p>
        </p:txBody>
      </p:sp>
      <p:grpSp>
        <p:nvGrpSpPr>
          <p:cNvPr id="53" name="Groupe 52"/>
          <p:cNvGrpSpPr/>
          <p:nvPr/>
        </p:nvGrpSpPr>
        <p:grpSpPr>
          <a:xfrm>
            <a:off x="1504905" y="1916475"/>
            <a:ext cx="5003119" cy="1973718"/>
            <a:chOff x="4159231" y="1894177"/>
            <a:chExt cx="5003119" cy="1973718"/>
          </a:xfrm>
        </p:grpSpPr>
        <p:cxnSp>
          <p:nvCxnSpPr>
            <p:cNvPr id="8" name="Connecteur droit avec flèche 7"/>
            <p:cNvCxnSpPr/>
            <p:nvPr/>
          </p:nvCxnSpPr>
          <p:spPr>
            <a:xfrm flipV="1">
              <a:off x="4159231" y="1894177"/>
              <a:ext cx="2625" cy="1973718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ZoneTexte 30"/>
            <p:cNvSpPr txBox="1"/>
            <p:nvPr/>
          </p:nvSpPr>
          <p:spPr>
            <a:xfrm>
              <a:off x="7159879" y="2027508"/>
              <a:ext cx="20024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M2: First </a:t>
              </a:r>
              <a:r>
                <a:rPr lang="fr-FR" sz="1400" dirty="0" err="1"/>
                <a:t>tassel</a:t>
              </a:r>
              <a:r>
                <a:rPr lang="fr-FR" sz="1400" dirty="0"/>
                <a:t> </a:t>
              </a:r>
              <a:r>
                <a:rPr lang="fr-FR" sz="1400" dirty="0" err="1"/>
                <a:t>branch</a:t>
              </a:r>
              <a:endParaRPr lang="fr-FR" sz="1400" dirty="0"/>
            </a:p>
          </p:txBody>
        </p:sp>
      </p:grpSp>
      <p:grpSp>
        <p:nvGrpSpPr>
          <p:cNvPr id="52" name="Groupe 51"/>
          <p:cNvGrpSpPr/>
          <p:nvPr/>
        </p:nvGrpSpPr>
        <p:grpSpPr>
          <a:xfrm>
            <a:off x="1273528" y="1659818"/>
            <a:ext cx="4710315" cy="2240112"/>
            <a:chOff x="3980746" y="1627782"/>
            <a:chExt cx="4710315" cy="2240112"/>
          </a:xfrm>
        </p:grpSpPr>
        <p:cxnSp>
          <p:nvCxnSpPr>
            <p:cNvPr id="4" name="Connecteur droit avec flèche 3"/>
            <p:cNvCxnSpPr/>
            <p:nvPr/>
          </p:nvCxnSpPr>
          <p:spPr>
            <a:xfrm flipV="1">
              <a:off x="3980746" y="1640793"/>
              <a:ext cx="2625" cy="2227101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ZoneTexte 31"/>
            <p:cNvSpPr txBox="1"/>
            <p:nvPr/>
          </p:nvSpPr>
          <p:spPr>
            <a:xfrm>
              <a:off x="7212771" y="1627782"/>
              <a:ext cx="14782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M1: Total </a:t>
              </a:r>
              <a:r>
                <a:rPr lang="fr-FR" sz="1400" dirty="0" err="1"/>
                <a:t>height</a:t>
              </a:r>
              <a:endParaRPr lang="fr-FR" sz="1400" dirty="0"/>
            </a:p>
          </p:txBody>
        </p:sp>
      </p:grpSp>
      <p:grpSp>
        <p:nvGrpSpPr>
          <p:cNvPr id="54" name="Groupe 53"/>
          <p:cNvGrpSpPr/>
          <p:nvPr/>
        </p:nvGrpSpPr>
        <p:grpSpPr>
          <a:xfrm>
            <a:off x="1722058" y="2116086"/>
            <a:ext cx="4834056" cy="1783844"/>
            <a:chOff x="4303590" y="2084051"/>
            <a:chExt cx="4834056" cy="1783844"/>
          </a:xfrm>
        </p:grpSpPr>
        <p:cxnSp>
          <p:nvCxnSpPr>
            <p:cNvPr id="10" name="Connecteur droit avec flèche 9"/>
            <p:cNvCxnSpPr/>
            <p:nvPr/>
          </p:nvCxnSpPr>
          <p:spPr>
            <a:xfrm flipV="1">
              <a:off x="4303590" y="2084051"/>
              <a:ext cx="2842" cy="1783844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32"/>
            <p:cNvSpPr txBox="1"/>
            <p:nvPr/>
          </p:nvSpPr>
          <p:spPr>
            <a:xfrm>
              <a:off x="7087085" y="2385094"/>
              <a:ext cx="20505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M3: Last </a:t>
              </a:r>
              <a:r>
                <a:rPr lang="fr-FR" sz="1400" dirty="0" err="1"/>
                <a:t>expanded</a:t>
              </a:r>
              <a:r>
                <a:rPr lang="fr-FR" sz="1400" dirty="0"/>
                <a:t> </a:t>
              </a:r>
              <a:r>
                <a:rPr lang="fr-FR" sz="1400" dirty="0" err="1"/>
                <a:t>leaf</a:t>
              </a:r>
              <a:endParaRPr lang="fr-FR" sz="1400" dirty="0"/>
            </a:p>
          </p:txBody>
        </p:sp>
      </p:grpSp>
      <p:grpSp>
        <p:nvGrpSpPr>
          <p:cNvPr id="55" name="Groupe 54"/>
          <p:cNvGrpSpPr/>
          <p:nvPr/>
        </p:nvGrpSpPr>
        <p:grpSpPr>
          <a:xfrm>
            <a:off x="1923122" y="2355924"/>
            <a:ext cx="4853952" cy="1534269"/>
            <a:chOff x="4450571" y="2333626"/>
            <a:chExt cx="4853952" cy="1534269"/>
          </a:xfrm>
        </p:grpSpPr>
        <p:cxnSp>
          <p:nvCxnSpPr>
            <p:cNvPr id="14" name="Connecteur droit avec flèche 13"/>
            <p:cNvCxnSpPr/>
            <p:nvPr/>
          </p:nvCxnSpPr>
          <p:spPr>
            <a:xfrm flipH="1" flipV="1">
              <a:off x="4450571" y="2333626"/>
              <a:ext cx="1" cy="1534269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ZoneTexte 33"/>
            <p:cNvSpPr txBox="1"/>
            <p:nvPr/>
          </p:nvSpPr>
          <p:spPr>
            <a:xfrm>
              <a:off x="7029348" y="2762154"/>
              <a:ext cx="22751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M4: </a:t>
              </a:r>
              <a:r>
                <a:rPr lang="fr-FR" sz="1400" dirty="0" err="1"/>
                <a:t>Youngest</a:t>
              </a:r>
              <a:r>
                <a:rPr lang="fr-FR" sz="1400" dirty="0"/>
                <a:t> </a:t>
              </a:r>
              <a:r>
                <a:rPr lang="fr-FR" sz="1400" dirty="0" err="1"/>
                <a:t>growing</a:t>
              </a:r>
              <a:r>
                <a:rPr lang="fr-FR" sz="1400" dirty="0"/>
                <a:t> </a:t>
              </a:r>
              <a:r>
                <a:rPr lang="fr-FR" sz="1400" dirty="0" err="1"/>
                <a:t>leaf</a:t>
              </a:r>
              <a:endParaRPr lang="fr-FR" sz="1400" dirty="0"/>
            </a:p>
          </p:txBody>
        </p:sp>
      </p:grpSp>
      <p:sp>
        <p:nvSpPr>
          <p:cNvPr id="42" name="ZoneTexte 41"/>
          <p:cNvSpPr txBox="1"/>
          <p:nvPr/>
        </p:nvSpPr>
        <p:spPr>
          <a:xfrm>
            <a:off x="7424043" y="5199519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U3: pixel</a:t>
            </a:r>
          </a:p>
        </p:txBody>
      </p:sp>
      <p:pic>
        <p:nvPicPr>
          <p:cNvPr id="44" name="Image 4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60" y="1657887"/>
            <a:ext cx="1463340" cy="2760291"/>
          </a:xfrm>
          <a:prstGeom prst="rect">
            <a:avLst/>
          </a:prstGeom>
        </p:spPr>
      </p:pic>
      <p:pic>
        <p:nvPicPr>
          <p:cNvPr id="49" name="Picture 4" descr="http://web.supagro.inra.fr/phis/data/phenoarch/thumbs/ARCH2017-03-30/6726/a9d44acc-78a5-42ec-ab07-ccc6b20a56b6.jpe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 bwMode="auto">
          <a:xfrm>
            <a:off x="261560" y="4293155"/>
            <a:ext cx="1540143" cy="218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roupe 50"/>
          <p:cNvGrpSpPr/>
          <p:nvPr/>
        </p:nvGrpSpPr>
        <p:grpSpPr>
          <a:xfrm>
            <a:off x="1031631" y="4460905"/>
            <a:ext cx="5514749" cy="1548078"/>
            <a:chOff x="1031631" y="4460905"/>
            <a:chExt cx="5514749" cy="1548078"/>
          </a:xfrm>
        </p:grpSpPr>
        <p:sp>
          <p:nvSpPr>
            <p:cNvPr id="41" name="ZoneTexte 40"/>
            <p:cNvSpPr txBox="1"/>
            <p:nvPr/>
          </p:nvSpPr>
          <p:spPr>
            <a:xfrm>
              <a:off x="4316641" y="5122575"/>
              <a:ext cx="22297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/>
                <a:t>M5: </a:t>
              </a:r>
              <a:r>
                <a:rPr lang="fr-FR" sz="1400" dirty="0" err="1"/>
                <a:t>Highest</a:t>
              </a:r>
              <a:r>
                <a:rPr lang="fr-FR" sz="1400" dirty="0"/>
                <a:t> pixel </a:t>
              </a:r>
              <a:r>
                <a:rPr lang="fr-FR" sz="1400" dirty="0" err="1"/>
                <a:t>corresponding</a:t>
              </a:r>
              <a:r>
                <a:rPr lang="fr-FR" sz="1400" dirty="0"/>
                <a:t> to plant</a:t>
              </a:r>
            </a:p>
          </p:txBody>
        </p:sp>
        <p:cxnSp>
          <p:nvCxnSpPr>
            <p:cNvPr id="39" name="Connecteur droit avec flèche 38"/>
            <p:cNvCxnSpPr/>
            <p:nvPr/>
          </p:nvCxnSpPr>
          <p:spPr>
            <a:xfrm flipH="1" flipV="1">
              <a:off x="1031631" y="4460905"/>
              <a:ext cx="3394" cy="154807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ZoneTexte 56"/>
          <p:cNvSpPr txBox="1"/>
          <p:nvPr/>
        </p:nvSpPr>
        <p:spPr>
          <a:xfrm>
            <a:off x="2616410" y="5623037"/>
            <a:ext cx="6156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chemeClr val="accent1"/>
                </a:solidFill>
              </a:rPr>
              <a:t>…There is an innumerable combination…</a:t>
            </a:r>
          </a:p>
          <a:p>
            <a:r>
              <a:rPr lang="en-GB" i="1" dirty="0">
                <a:solidFill>
                  <a:schemeClr val="accent1"/>
                </a:solidFill>
              </a:rPr>
              <a:t>…Each trait, method and unit has to be identified</a:t>
            </a:r>
          </a:p>
        </p:txBody>
      </p:sp>
      <p:sp>
        <p:nvSpPr>
          <p:cNvPr id="58" name="Titre 57"/>
          <p:cNvSpPr>
            <a:spLocks noGrp="1"/>
          </p:cNvSpPr>
          <p:nvPr>
            <p:ph type="title"/>
          </p:nvPr>
        </p:nvSpPr>
        <p:spPr>
          <a:xfrm>
            <a:off x="2195736" y="-247682"/>
            <a:ext cx="7234548" cy="1143000"/>
          </a:xfrm>
        </p:spPr>
        <p:txBody>
          <a:bodyPr>
            <a:normAutofit/>
          </a:bodyPr>
          <a:lstStyle/>
          <a:p>
            <a:pPr algn="l" defTabSz="457200"/>
            <a:r>
              <a:rPr lang="en-GB" sz="2400" b="1" dirty="0">
                <a:solidFill>
                  <a:schemeClr val="accent1"/>
                </a:solidFill>
              </a:rPr>
              <a:t>Variable : Plant height example</a:t>
            </a:r>
          </a:p>
        </p:txBody>
      </p:sp>
      <p:sp>
        <p:nvSpPr>
          <p:cNvPr id="60" name="Rectangle 59"/>
          <p:cNvSpPr/>
          <p:nvPr/>
        </p:nvSpPr>
        <p:spPr>
          <a:xfrm>
            <a:off x="1116623" y="689046"/>
            <a:ext cx="86056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err="1"/>
              <a:t>measured</a:t>
            </a:r>
            <a:r>
              <a:rPr lang="fr-FR" sz="1600" dirty="0"/>
              <a:t> variable </a:t>
            </a:r>
            <a:r>
              <a:rPr lang="fr-FR" sz="1600" dirty="0" err="1"/>
              <a:t>described</a:t>
            </a:r>
            <a:r>
              <a:rPr lang="fr-FR" sz="1600" dirty="0"/>
              <a:t> </a:t>
            </a:r>
            <a:r>
              <a:rPr lang="fr-FR" sz="1600" dirty="0" err="1"/>
              <a:t>using</a:t>
            </a:r>
            <a:r>
              <a:rPr lang="fr-FR" sz="1600" dirty="0"/>
              <a:t> the triple </a:t>
            </a:r>
            <a:r>
              <a:rPr lang="fr-FR" sz="1600" b="1" i="1" dirty="0">
                <a:solidFill>
                  <a:srgbClr val="0070C0"/>
                </a:solidFill>
              </a:rPr>
              <a:t>Trait + Method + Unit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A89210D-7BAF-E34D-BC0A-A75027C1FE7E}"/>
              </a:ext>
            </a:extLst>
          </p:cNvPr>
          <p:cNvSpPr/>
          <p:nvPr/>
        </p:nvSpPr>
        <p:spPr>
          <a:xfrm>
            <a:off x="-79712" y="411005"/>
            <a:ext cx="1411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/>
              <a:t>L. Cabrera-Bosquet &amp; P. </a:t>
            </a:r>
            <a:r>
              <a:rPr lang="en-US" sz="1200" dirty="0" err="1"/>
              <a:t>Neveu</a:t>
            </a:r>
            <a:endParaRPr lang="fr-FR" sz="1200" dirty="0"/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99452B3C-5F4D-5640-AF0E-4C7353EA2F8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2727" y="6504182"/>
            <a:ext cx="1078661" cy="38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326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42" grpId="0"/>
      <p:bldP spid="5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Wheat CROP Ontology</a:t>
            </a:r>
            <a:br>
              <a:rPr lang="en-US" noProof="0" dirty="0"/>
            </a:br>
            <a:endParaRPr lang="en-US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https://doi.org/10.15454/3EDMCP</a:t>
            </a:r>
            <a:endParaRPr lang="en-US" dirty="0"/>
          </a:p>
          <a:p>
            <a:r>
              <a:rPr lang="en-US" dirty="0"/>
              <a:t>Cyril </a:t>
            </a:r>
            <a:r>
              <a:rPr lang="en-US" dirty="0" err="1"/>
              <a:t>Pommier</a:t>
            </a:r>
            <a:r>
              <a:rPr lang="en-US" dirty="0"/>
              <a:t>, Rosemary </a:t>
            </a:r>
            <a:r>
              <a:rPr lang="en-US" dirty="0" err="1"/>
              <a:t>Shreshta</a:t>
            </a:r>
            <a:r>
              <a:rPr lang="en-US" dirty="0"/>
              <a:t> </a:t>
            </a:r>
            <a:r>
              <a:rPr lang="en-US" noProof="0" dirty="0"/>
              <a:t>et al.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C12F14-8B3C-4EAB-983F-40311AB14254}" type="slidenum">
              <a:rPr lang="fr-FR" smtClean="0"/>
              <a:pPr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3466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Interoperability</a:t>
            </a:r>
            <a:r>
              <a:rPr lang="fr-FR" dirty="0"/>
              <a:t> &amp; </a:t>
            </a:r>
            <a:r>
              <a:rPr lang="fr-FR" dirty="0" err="1"/>
              <a:t>Reusability</a:t>
            </a:r>
            <a:r>
              <a:rPr lang="fr-FR" dirty="0"/>
              <a:t>: </a:t>
            </a:r>
            <a:r>
              <a:rPr lang="fr-FR" dirty="0" err="1"/>
              <a:t>Semantic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FA</a:t>
            </a:r>
            <a:r>
              <a:rPr lang="fr-FR" b="1" u="sng" dirty="0"/>
              <a:t>IR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 September 2018</a:t>
            </a:r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751F143-124C-EE42-98E8-07E5BD705B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1189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F77B04-51C7-574B-9203-6B41FE9BC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Wheat</a:t>
            </a:r>
            <a:r>
              <a:rPr lang="fr-FR" dirty="0"/>
              <a:t> Trait Ontologies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27D56C-FDBF-A34C-97A8-F9A415525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36712"/>
            <a:ext cx="8460432" cy="3384376"/>
          </a:xfrm>
        </p:spPr>
        <p:txBody>
          <a:bodyPr lIns="90000">
            <a:normAutofit fontScale="70000" lnSpcReduction="20000"/>
          </a:bodyPr>
          <a:lstStyle/>
          <a:p>
            <a:r>
              <a:rPr lang="fr-FR" dirty="0"/>
              <a:t>CIMMYT </a:t>
            </a:r>
            <a:r>
              <a:rPr lang="fr-FR" dirty="0" err="1"/>
              <a:t>Crop</a:t>
            </a:r>
            <a:r>
              <a:rPr lang="fr-FR" dirty="0"/>
              <a:t> </a:t>
            </a:r>
            <a:r>
              <a:rPr lang="fr-FR" dirty="0" err="1"/>
              <a:t>Ontology</a:t>
            </a:r>
            <a:endParaRPr lang="fr-FR" dirty="0"/>
          </a:p>
          <a:p>
            <a:pPr lvl="1"/>
            <a:r>
              <a:rPr lang="fr-FR" dirty="0"/>
              <a:t>CGIAR, IBP, </a:t>
            </a:r>
            <a:r>
              <a:rPr lang="fr-FR" u="sng" dirty="0"/>
              <a:t>INRAE</a:t>
            </a:r>
            <a:r>
              <a:rPr lang="fr-FR" dirty="0"/>
              <a:t> …</a:t>
            </a:r>
          </a:p>
          <a:p>
            <a:pPr lvl="1"/>
            <a:r>
              <a:rPr lang="fr-FR" dirty="0"/>
              <a:t>497 variables</a:t>
            </a:r>
          </a:p>
          <a:p>
            <a:pPr lvl="1"/>
            <a:r>
              <a:rPr lang="fr-FR" dirty="0"/>
              <a:t>R. </a:t>
            </a:r>
            <a:r>
              <a:rPr lang="fr-FR" dirty="0" err="1"/>
              <a:t>Shreshta</a:t>
            </a:r>
            <a:r>
              <a:rPr lang="fr-FR" dirty="0"/>
              <a:t>, </a:t>
            </a:r>
            <a:r>
              <a:rPr lang="fr-FR" dirty="0" err="1"/>
              <a:t>T</a:t>
            </a:r>
            <a:r>
              <a:rPr lang="fr-FR" dirty="0"/>
              <a:t>. </a:t>
            </a:r>
            <a:r>
              <a:rPr lang="fr-FR" dirty="0" err="1"/>
              <a:t>Letellier</a:t>
            </a:r>
            <a:r>
              <a:rPr lang="fr-FR" dirty="0"/>
              <a:t>, J. </a:t>
            </a:r>
            <a:r>
              <a:rPr lang="fr-FR" dirty="0" err="1"/>
              <a:t>Legouis</a:t>
            </a:r>
            <a:r>
              <a:rPr lang="fr-FR" dirty="0"/>
              <a:t>, C. Pommier</a:t>
            </a:r>
          </a:p>
          <a:p>
            <a:pPr lvl="1"/>
            <a:r>
              <a:rPr lang="fr-FR" dirty="0">
                <a:hlinkClick r:id="rId3"/>
              </a:rPr>
              <a:t>http://www.cropontology.org/ontology/CO_321/Wheat</a:t>
            </a:r>
            <a:r>
              <a:rPr lang="fr-FR" dirty="0"/>
              <a:t> </a:t>
            </a:r>
          </a:p>
          <a:p>
            <a:pPr lvl="1"/>
            <a:endParaRPr lang="fr-FR" dirty="0"/>
          </a:p>
          <a:p>
            <a:pPr marL="457200" lvl="1" indent="0">
              <a:buNone/>
            </a:pPr>
            <a:endParaRPr lang="fr-FR" dirty="0"/>
          </a:p>
          <a:p>
            <a:pPr marL="457200" lvl="1" indent="0">
              <a:buNone/>
            </a:pPr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r>
              <a:rPr lang="fr-FR" dirty="0" err="1"/>
              <a:t>Wheat</a:t>
            </a:r>
            <a:r>
              <a:rPr lang="fr-FR" dirty="0"/>
              <a:t> INRA </a:t>
            </a:r>
            <a:r>
              <a:rPr lang="fr-FR" dirty="0" err="1"/>
              <a:t>Phenotype</a:t>
            </a:r>
            <a:r>
              <a:rPr lang="fr-FR" dirty="0"/>
              <a:t> </a:t>
            </a:r>
            <a:r>
              <a:rPr lang="fr-FR" dirty="0" err="1"/>
              <a:t>Ontology</a:t>
            </a:r>
            <a:endParaRPr lang="fr-FR" dirty="0"/>
          </a:p>
          <a:p>
            <a:pPr lvl="1"/>
            <a:r>
              <a:rPr lang="fr-FR" dirty="0" err="1"/>
              <a:t>WhealBI</a:t>
            </a:r>
            <a:r>
              <a:rPr lang="fr-FR" dirty="0"/>
              <a:t> H2020, </a:t>
            </a:r>
            <a:r>
              <a:rPr lang="fr-FR" dirty="0" err="1"/>
              <a:t>Breedwheat</a:t>
            </a:r>
            <a:r>
              <a:rPr lang="fr-FR" dirty="0"/>
              <a:t>, Phenome-</a:t>
            </a:r>
            <a:r>
              <a:rPr lang="fr-FR" dirty="0" err="1"/>
              <a:t>Emphasis.fr</a:t>
            </a:r>
            <a:endParaRPr lang="fr-FR" dirty="0"/>
          </a:p>
          <a:p>
            <a:pPr lvl="1"/>
            <a:r>
              <a:rPr lang="fr-FR" dirty="0"/>
              <a:t>50 variables</a:t>
            </a:r>
          </a:p>
          <a:p>
            <a:pPr lvl="1"/>
            <a:r>
              <a:rPr lang="fr-FR" dirty="0" err="1"/>
              <a:t>T</a:t>
            </a:r>
            <a:r>
              <a:rPr lang="fr-FR" dirty="0"/>
              <a:t>. </a:t>
            </a:r>
            <a:r>
              <a:rPr lang="fr-FR" dirty="0" err="1"/>
              <a:t>Letellier</a:t>
            </a:r>
            <a:r>
              <a:rPr lang="fr-FR" dirty="0"/>
              <a:t>, J. </a:t>
            </a:r>
            <a:r>
              <a:rPr lang="fr-FR" dirty="0" err="1"/>
              <a:t>Legouis</a:t>
            </a:r>
            <a:endParaRPr lang="fr-FR" dirty="0"/>
          </a:p>
          <a:p>
            <a:pPr lvl="1"/>
            <a:r>
              <a:rPr lang="fr-FR" dirty="0">
                <a:hlinkClick r:id="rId4"/>
              </a:rPr>
              <a:t>https://urgi.versailles.inra.fr/ontology#termIdentifier=WIPO:0000001</a:t>
            </a:r>
            <a:r>
              <a:rPr lang="fr-FR" dirty="0"/>
              <a:t>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B08417B-4982-AB40-86F7-A7D179A3D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 September 2018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C8C1C27-FB24-6845-8D5D-9E474456A3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/>
              <a:pPr/>
              <a:t>20</a:t>
            </a:fld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70CD128-92F0-B340-9109-587FFF5958E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7274" y="4221088"/>
            <a:ext cx="4206334" cy="28404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CB29467-106D-6C49-88F6-532A6486DA4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0952" y="686587"/>
            <a:ext cx="3987552" cy="310245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31643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An ontology for Wheat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half" idx="1"/>
          </p:nvPr>
        </p:nvSpPr>
        <p:spPr>
          <a:xfrm>
            <a:off x="84737" y="1052736"/>
            <a:ext cx="4269486" cy="4680520"/>
          </a:xfrm>
        </p:spPr>
        <p:txBody>
          <a:bodyPr>
            <a:normAutofit fontScale="62500" lnSpcReduction="20000"/>
          </a:bodyPr>
          <a:lstStyle/>
          <a:p>
            <a:r>
              <a:rPr lang="en-US" noProof="0" dirty="0"/>
              <a:t>Description</a:t>
            </a:r>
          </a:p>
          <a:p>
            <a:pPr lvl="1"/>
            <a:r>
              <a:rPr lang="en-US" noProof="0" dirty="0"/>
              <a:t>Lists reference variables used for experimentations and observations organized following the Crop Ontology standard</a:t>
            </a:r>
          </a:p>
          <a:p>
            <a:pPr lvl="1"/>
            <a:r>
              <a:rPr lang="en-US" noProof="0" dirty="0"/>
              <a:t>International initiative based on various communities (CIMMYT, INRAE, </a:t>
            </a:r>
            <a:r>
              <a:rPr lang="en-US" noProof="0" dirty="0" err="1"/>
              <a:t>Whealbi</a:t>
            </a:r>
            <a:r>
              <a:rPr lang="en-US" noProof="0" dirty="0"/>
              <a:t> H2020, USDA (T3), … )</a:t>
            </a:r>
          </a:p>
          <a:p>
            <a:pPr lvl="1"/>
            <a:r>
              <a:rPr lang="en-US" noProof="0" dirty="0"/>
              <a:t>DOI : </a:t>
            </a:r>
            <a:r>
              <a:rPr lang="en-US" u="sng" dirty="0">
                <a:hlinkClick r:id="rId2"/>
              </a:rPr>
              <a:t>https://doi.org/10.15454/3EDMCP</a:t>
            </a:r>
            <a:r>
              <a:rPr lang="en-US" u="sng" dirty="0"/>
              <a:t> </a:t>
            </a:r>
          </a:p>
          <a:p>
            <a:endParaRPr lang="en-US" noProof="0" dirty="0"/>
          </a:p>
          <a:p>
            <a:r>
              <a:rPr lang="en-US" noProof="0" dirty="0"/>
              <a:t>English only</a:t>
            </a:r>
          </a:p>
          <a:p>
            <a:r>
              <a:rPr lang="en-US" noProof="0" dirty="0"/>
              <a:t>Access</a:t>
            </a:r>
          </a:p>
          <a:p>
            <a:pPr lvl="1"/>
            <a:r>
              <a:rPr lang="en-US" noProof="0" dirty="0">
                <a:hlinkClick r:id="rId3"/>
              </a:rPr>
              <a:t>GnpIS ontology portal</a:t>
            </a:r>
            <a:endParaRPr lang="en-US" dirty="0"/>
          </a:p>
          <a:p>
            <a:pPr lvl="1"/>
            <a:r>
              <a:rPr lang="en-US" noProof="0" dirty="0">
                <a:hlinkClick r:id="rId4"/>
              </a:rPr>
              <a:t>CropOntology</a:t>
            </a:r>
            <a:endParaRPr lang="en-US" dirty="0"/>
          </a:p>
          <a:p>
            <a:pPr lvl="1"/>
            <a:r>
              <a:rPr lang="en-US" noProof="0" dirty="0">
                <a:hlinkClick r:id="rId5"/>
              </a:rPr>
              <a:t>Ontology Lookup Service (EBI’s OLS)</a:t>
            </a:r>
            <a:endParaRPr lang="en-US" dirty="0"/>
          </a:p>
          <a:p>
            <a:pPr lvl="1"/>
            <a:r>
              <a:rPr lang="en-US" noProof="0" dirty="0">
                <a:hlinkClick r:id="rId6"/>
              </a:rPr>
              <a:t>AgroPortal</a:t>
            </a:r>
            <a:endParaRPr lang="en-US" dirty="0"/>
          </a:p>
          <a:p>
            <a:pPr lvl="1"/>
            <a:r>
              <a:rPr lang="en-US" u="sng" noProof="0" dirty="0">
                <a:hlinkClick r:id="rId7"/>
              </a:rPr>
              <a:t>FAIRsharing</a:t>
            </a:r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C12F14-8B3C-4EAB-983F-40311AB14254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E3AAFE5-F64B-AD48-91E0-392A1DC817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4223" y="3501008"/>
            <a:ext cx="4789777" cy="333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80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Shape 378" descr="Crop Ontology logo (complete).pn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56" y="123130"/>
            <a:ext cx="1971270" cy="713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Shape 3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38502" y="-27383"/>
            <a:ext cx="842009" cy="959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Shape 380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295"/>
          <a:stretch/>
        </p:blipFill>
        <p:spPr>
          <a:xfrm>
            <a:off x="7568297" y="-11743"/>
            <a:ext cx="565232" cy="815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 descr="IBP logo orange.jpg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25209" y="244010"/>
            <a:ext cx="628726" cy="511507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Shape 382"/>
          <p:cNvSpPr txBox="1"/>
          <p:nvPr/>
        </p:nvSpPr>
        <p:spPr>
          <a:xfrm>
            <a:off x="1711290" y="4120354"/>
            <a:ext cx="5715686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fr" sz="32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Crop-specific</a:t>
            </a:r>
            <a:r>
              <a:rPr lang="fr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 sz="32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vocabulary</a:t>
            </a:r>
            <a:endParaRPr lang="fr"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fr" sz="32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Community-based</a:t>
            </a:r>
            <a:r>
              <a:rPr lang="fr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 sz="32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development</a:t>
            </a:r>
            <a:endParaRPr lang="fr-FR"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fr-FR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Template and Guidelines 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fr-FR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www.cropontology.org</a:t>
            </a:r>
            <a:r>
              <a:rPr lang="fr-FR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fr"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Shape 383"/>
          <p:cNvSpPr txBox="1"/>
          <p:nvPr/>
        </p:nvSpPr>
        <p:spPr>
          <a:xfrm>
            <a:off x="1004737" y="755516"/>
            <a:ext cx="7128792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fr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fr" sz="4000" b="1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Trait Dictionary </a:t>
            </a:r>
            <a:r>
              <a:rPr lang="f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(TD) </a:t>
            </a:r>
            <a:r>
              <a:rPr lang="fr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template</a:t>
            </a:r>
          </a:p>
        </p:txBody>
      </p:sp>
      <p:pic>
        <p:nvPicPr>
          <p:cNvPr id="384" name="Shape 384" descr="Capture d’écran 2016-02-26 à 20.31.54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422" y="1484783"/>
            <a:ext cx="7870958" cy="25261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6437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CropOntology workflow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C12F14-8B3C-4EAB-983F-40311AB14254}" type="slidenum">
              <a:rPr lang="fr-FR" smtClean="0"/>
              <a:pPr/>
              <a:t>23</a:t>
            </a:fld>
            <a:endParaRPr lang="fr-FR" dirty="0"/>
          </a:p>
        </p:txBody>
      </p:sp>
      <p:grpSp>
        <p:nvGrpSpPr>
          <p:cNvPr id="62" name="Groupe 61"/>
          <p:cNvGrpSpPr/>
          <p:nvPr/>
        </p:nvGrpSpPr>
        <p:grpSpPr>
          <a:xfrm>
            <a:off x="975568" y="2175670"/>
            <a:ext cx="6983630" cy="2308238"/>
            <a:chOff x="360233" y="1757894"/>
            <a:chExt cx="9311507" cy="3077650"/>
          </a:xfrm>
        </p:grpSpPr>
        <p:grpSp>
          <p:nvGrpSpPr>
            <p:cNvPr id="7" name="Groupe 6"/>
            <p:cNvGrpSpPr/>
            <p:nvPr/>
          </p:nvGrpSpPr>
          <p:grpSpPr>
            <a:xfrm>
              <a:off x="360233" y="2165007"/>
              <a:ext cx="2020212" cy="1234316"/>
              <a:chOff x="412484" y="867425"/>
              <a:chExt cx="2020212" cy="1234316"/>
            </a:xfrm>
          </p:grpSpPr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12325" y="867425"/>
                <a:ext cx="929389" cy="987719"/>
              </a:xfrm>
              <a:prstGeom prst="rect">
                <a:avLst/>
              </a:prstGeom>
            </p:spPr>
          </p:pic>
          <p:sp>
            <p:nvSpPr>
              <p:cNvPr id="6" name="ZoneTexte 5"/>
              <p:cNvSpPr txBox="1"/>
              <p:nvPr/>
            </p:nvSpPr>
            <p:spPr>
              <a:xfrm>
                <a:off x="412484" y="1793965"/>
                <a:ext cx="2020212" cy="307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900" dirty="0">
                    <a:hlinkClick r:id="rId3"/>
                  </a:rPr>
                  <a:t>Trait Dictionary Template v5</a:t>
                </a:r>
                <a:endParaRPr lang="fr-FR" sz="900" dirty="0"/>
              </a:p>
            </p:txBody>
          </p:sp>
        </p:grp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4244" y="2082744"/>
              <a:ext cx="890093" cy="1152244"/>
            </a:xfrm>
            <a:prstGeom prst="rect">
              <a:avLst/>
            </a:prstGeom>
          </p:spPr>
        </p:pic>
        <p:cxnSp>
          <p:nvCxnSpPr>
            <p:cNvPr id="10" name="Connecteur droit avec flèche 9"/>
            <p:cNvCxnSpPr>
              <a:stCxn id="5" idx="3"/>
              <a:endCxn id="8" idx="1"/>
            </p:cNvCxnSpPr>
            <p:nvPr/>
          </p:nvCxnSpPr>
          <p:spPr>
            <a:xfrm flipV="1">
              <a:off x="1689463" y="2658866"/>
              <a:ext cx="904781" cy="1"/>
            </a:xfrm>
            <a:prstGeom prst="straightConnector1">
              <a:avLst/>
            </a:prstGeom>
            <a:ln w="1905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4" name="Shape 299" descr="Crop Ontology logo (complete).png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611" r="-4626"/>
            <a:stretch/>
          </p:blipFill>
          <p:spPr>
            <a:xfrm>
              <a:off x="4214949" y="2302075"/>
              <a:ext cx="2133600" cy="71358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" name="Connecteur droit avec flèche 14"/>
            <p:cNvCxnSpPr>
              <a:stCxn id="8" idx="3"/>
              <a:endCxn id="14" idx="1"/>
            </p:cNvCxnSpPr>
            <p:nvPr/>
          </p:nvCxnSpPr>
          <p:spPr>
            <a:xfrm>
              <a:off x="3484337" y="2658866"/>
              <a:ext cx="730612" cy="0"/>
            </a:xfrm>
            <a:prstGeom prst="straightConnector1">
              <a:avLst/>
            </a:prstGeom>
            <a:ln w="1905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17396" y="2760406"/>
              <a:ext cx="1554344" cy="506601"/>
            </a:xfrm>
            <a:prstGeom prst="rect">
              <a:avLst/>
            </a:prstGeom>
          </p:spPr>
        </p:pic>
        <p:cxnSp>
          <p:nvCxnSpPr>
            <p:cNvPr id="34" name="Connecteur droit avec flèche 33"/>
            <p:cNvCxnSpPr>
              <a:stCxn id="14" idx="3"/>
              <a:endCxn id="33" idx="1"/>
            </p:cNvCxnSpPr>
            <p:nvPr/>
          </p:nvCxnSpPr>
          <p:spPr>
            <a:xfrm>
              <a:off x="6348549" y="2658866"/>
              <a:ext cx="1768847" cy="354841"/>
            </a:xfrm>
            <a:prstGeom prst="straightConnector1">
              <a:avLst/>
            </a:prstGeom>
            <a:ln w="1905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e 38"/>
            <p:cNvGrpSpPr/>
            <p:nvPr/>
          </p:nvGrpSpPr>
          <p:grpSpPr>
            <a:xfrm>
              <a:off x="8452048" y="1757894"/>
              <a:ext cx="885040" cy="867823"/>
              <a:chOff x="3707771" y="2725239"/>
              <a:chExt cx="885040" cy="867823"/>
            </a:xfrm>
          </p:grpSpPr>
          <p:pic>
            <p:nvPicPr>
              <p:cNvPr id="27" name="Image 2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735561" y="2725239"/>
                <a:ext cx="857250" cy="571500"/>
              </a:xfrm>
              <a:prstGeom prst="rect">
                <a:avLst/>
              </a:prstGeom>
            </p:spPr>
          </p:pic>
          <p:pic>
            <p:nvPicPr>
              <p:cNvPr id="38" name="Image 37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707771" y="3313576"/>
                <a:ext cx="885040" cy="279486"/>
              </a:xfrm>
              <a:prstGeom prst="rect">
                <a:avLst/>
              </a:prstGeom>
            </p:spPr>
          </p:pic>
        </p:grpSp>
        <p:pic>
          <p:nvPicPr>
            <p:cNvPr id="40" name="Picture 20" descr="Capture d'écran 2017-04-18 23.23.07.png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49519" y="4326975"/>
              <a:ext cx="1539566" cy="422486"/>
            </a:xfrm>
            <a:prstGeom prst="rect">
              <a:avLst/>
            </a:prstGeom>
          </p:spPr>
        </p:pic>
        <p:pic>
          <p:nvPicPr>
            <p:cNvPr id="41" name="Picture 21" descr="Capture d'écran 2017-04-19 07.59.16.png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56877" y="4240891"/>
              <a:ext cx="1655049" cy="594653"/>
            </a:xfrm>
            <a:prstGeom prst="rect">
              <a:avLst/>
            </a:prstGeom>
          </p:spPr>
        </p:pic>
        <p:cxnSp>
          <p:nvCxnSpPr>
            <p:cNvPr id="49" name="Connecteur droit avec flèche 48"/>
            <p:cNvCxnSpPr>
              <a:stCxn id="14" idx="3"/>
              <a:endCxn id="27" idx="1"/>
            </p:cNvCxnSpPr>
            <p:nvPr/>
          </p:nvCxnSpPr>
          <p:spPr>
            <a:xfrm flipV="1">
              <a:off x="6348549" y="2043644"/>
              <a:ext cx="2131289" cy="615222"/>
            </a:xfrm>
            <a:prstGeom prst="straightConnector1">
              <a:avLst/>
            </a:prstGeom>
            <a:ln w="1905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>
              <a:stCxn id="14" idx="2"/>
              <a:endCxn id="40" idx="0"/>
            </p:cNvCxnSpPr>
            <p:nvPr/>
          </p:nvCxnSpPr>
          <p:spPr>
            <a:xfrm flipH="1">
              <a:off x="4219302" y="3015656"/>
              <a:ext cx="1062447" cy="1311319"/>
            </a:xfrm>
            <a:prstGeom prst="straightConnector1">
              <a:avLst/>
            </a:prstGeom>
            <a:ln w="19050">
              <a:prstDash val="sysDash"/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>
              <a:stCxn id="14" idx="2"/>
              <a:endCxn id="41" idx="0"/>
            </p:cNvCxnSpPr>
            <p:nvPr/>
          </p:nvCxnSpPr>
          <p:spPr>
            <a:xfrm>
              <a:off x="5281749" y="3015656"/>
              <a:ext cx="1202653" cy="1225235"/>
            </a:xfrm>
            <a:prstGeom prst="straightConnector1">
              <a:avLst/>
            </a:prstGeom>
            <a:ln w="19050">
              <a:prstDash val="sysDash"/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" name="Groupe 62"/>
          <p:cNvGrpSpPr/>
          <p:nvPr/>
        </p:nvGrpSpPr>
        <p:grpSpPr>
          <a:xfrm>
            <a:off x="7571337" y="911763"/>
            <a:ext cx="1521670" cy="719460"/>
            <a:chOff x="8675619" y="-27383"/>
            <a:chExt cx="2028893" cy="959280"/>
          </a:xfrm>
          <a:solidFill>
            <a:schemeClr val="bg1"/>
          </a:solidFill>
        </p:grpSpPr>
        <p:pic>
          <p:nvPicPr>
            <p:cNvPr id="64" name="Shape 379"/>
            <p:cNvPicPr preferRelativeResize="0"/>
            <p:nvPr/>
          </p:nvPicPr>
          <p:blipFill rotWithShape="1">
            <a:blip r:embed="rId11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62503" y="-27383"/>
              <a:ext cx="842009" cy="959280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65" name="Shape 380"/>
            <p:cNvPicPr preferRelativeResize="0"/>
            <p:nvPr/>
          </p:nvPicPr>
          <p:blipFill rotWithShape="1">
            <a:blip r:embed="rId1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74913" y="37710"/>
              <a:ext cx="565232" cy="815921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66" name="Shape 381" descr="IBP logo orange.jpg"/>
            <p:cNvPicPr preferRelativeResize="0"/>
            <p:nvPr/>
          </p:nvPicPr>
          <p:blipFill rotWithShape="1">
            <a:blip r:embed="rId1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675619" y="237231"/>
              <a:ext cx="628726" cy="511507"/>
            </a:xfrm>
            <a:prstGeom prst="rect">
              <a:avLst/>
            </a:prstGeom>
            <a:grpFill/>
            <a:ln>
              <a:noFill/>
            </a:ln>
          </p:spPr>
        </p:pic>
      </p:grpSp>
      <p:pic>
        <p:nvPicPr>
          <p:cNvPr id="67" name="Shape 299" descr="Crop Ontology logo (complete).png"/>
          <p:cNvPicPr preferRelativeResize="0"/>
          <p:nvPr/>
        </p:nvPicPr>
        <p:blipFill rotWithShape="1">
          <a:blip r:embed="rId1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206" y="909336"/>
            <a:ext cx="1479745" cy="613109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7855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CropOntology Trait template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C12F14-8B3C-4EAB-983F-40311AB14254}" type="slidenum">
              <a:rPr lang="fr-FR" smtClean="0"/>
              <a:pPr/>
              <a:t>24</a:t>
            </a:fld>
            <a:endParaRPr lang="fr-FR" dirty="0"/>
          </a:p>
        </p:txBody>
      </p:sp>
      <p:graphicFrame>
        <p:nvGraphicFramePr>
          <p:cNvPr id="6" name="Tableau 5"/>
          <p:cNvGraphicFramePr>
            <a:graphicFrameLocks noGrp="1"/>
          </p:cNvGraphicFramePr>
          <p:nvPr/>
        </p:nvGraphicFramePr>
        <p:xfrm>
          <a:off x="833928" y="1863322"/>
          <a:ext cx="1595576" cy="31856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5740">
                  <a:extLst>
                    <a:ext uri="{9D8B030D-6E8A-4147-A177-3AD203B41FA5}">
                      <a16:colId xmlns:a16="http://schemas.microsoft.com/office/drawing/2014/main" val="1048937500"/>
                    </a:ext>
                  </a:extLst>
                </a:gridCol>
                <a:gridCol w="1349836">
                  <a:extLst>
                    <a:ext uri="{9D8B030D-6E8A-4147-A177-3AD203B41FA5}">
                      <a16:colId xmlns:a16="http://schemas.microsoft.com/office/drawing/2014/main" val="1243180429"/>
                    </a:ext>
                  </a:extLst>
                </a:gridCol>
              </a:tblGrid>
              <a:tr h="285750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fr-FR" sz="1400" b="1" u="none" strike="noStrike" dirty="0">
                          <a:effectLst/>
                        </a:rPr>
                        <a:t>Variable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vert="vert27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Variable ID</a:t>
                      </a:r>
                      <a:endParaRPr lang="fr-FR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495325"/>
                  </a:ext>
                </a:extLst>
              </a:tr>
              <a:tr h="21288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Variable name</a:t>
                      </a:r>
                      <a:endParaRPr lang="fr-FR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400856"/>
                  </a:ext>
                </a:extLst>
              </a:tr>
              <a:tr h="21288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Variable synonyms</a:t>
                      </a:r>
                      <a:endParaRPr lang="fr-FR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92184"/>
                  </a:ext>
                </a:extLst>
              </a:tr>
              <a:tr h="28575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Context of use</a:t>
                      </a:r>
                      <a:endParaRPr lang="fr-FR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284643"/>
                  </a:ext>
                </a:extLst>
              </a:tr>
              <a:tr h="28575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u="none" strike="noStrike" dirty="0">
                          <a:effectLst/>
                        </a:rPr>
                        <a:t>Growth stage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702193"/>
                  </a:ext>
                </a:extLst>
              </a:tr>
              <a:tr h="28575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Variable status</a:t>
                      </a:r>
                      <a:endParaRPr lang="fr-FR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842060"/>
                  </a:ext>
                </a:extLst>
              </a:tr>
              <a:tr h="28575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u="none" strike="noStrike" dirty="0">
                          <a:effectLst/>
                        </a:rPr>
                        <a:t>Variable Xref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26046"/>
                  </a:ext>
                </a:extLst>
              </a:tr>
              <a:tr h="21288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Institution</a:t>
                      </a:r>
                      <a:endParaRPr lang="fr-FR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627159"/>
                  </a:ext>
                </a:extLst>
              </a:tr>
              <a:tr h="21288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Scientist</a:t>
                      </a:r>
                      <a:endParaRPr lang="fr-FR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151447"/>
                  </a:ext>
                </a:extLst>
              </a:tr>
              <a:tr h="21288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Date</a:t>
                      </a:r>
                      <a:endParaRPr lang="fr-FR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018211"/>
                  </a:ext>
                </a:extLst>
              </a:tr>
              <a:tr h="21288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Language</a:t>
                      </a:r>
                      <a:endParaRPr lang="fr-FR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673612"/>
                  </a:ext>
                </a:extLst>
              </a:tr>
              <a:tr h="21288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Crop</a:t>
                      </a:r>
                      <a:endParaRPr lang="fr-FR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910921"/>
                  </a:ext>
                </a:extLst>
              </a:tr>
            </a:tbl>
          </a:graphicData>
        </a:graphic>
      </p:graphicFrame>
      <p:graphicFrame>
        <p:nvGraphicFramePr>
          <p:cNvPr id="7" name="Tableau 6"/>
          <p:cNvGraphicFramePr>
            <a:graphicFrameLocks noGrp="1"/>
          </p:cNvGraphicFramePr>
          <p:nvPr/>
        </p:nvGraphicFramePr>
        <p:xfrm>
          <a:off x="2550580" y="1818929"/>
          <a:ext cx="2413308" cy="32385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5136">
                  <a:extLst>
                    <a:ext uri="{9D8B030D-6E8A-4147-A177-3AD203B41FA5}">
                      <a16:colId xmlns:a16="http://schemas.microsoft.com/office/drawing/2014/main" val="614677206"/>
                    </a:ext>
                  </a:extLst>
                </a:gridCol>
                <a:gridCol w="2138172">
                  <a:extLst>
                    <a:ext uri="{9D8B030D-6E8A-4147-A177-3AD203B41FA5}">
                      <a16:colId xmlns:a16="http://schemas.microsoft.com/office/drawing/2014/main" val="608762971"/>
                    </a:ext>
                  </a:extLst>
                </a:gridCol>
              </a:tblGrid>
              <a:tr h="285750"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fr-FR" sz="1400" b="1" u="none" strike="noStrike" dirty="0">
                          <a:effectLst/>
                        </a:rPr>
                        <a:t>Trait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vert="vert270" anchor="ctr"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Trait ID</a:t>
                      </a:r>
                      <a:endParaRPr lang="fr-FR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140915"/>
                  </a:ext>
                </a:extLst>
              </a:tr>
              <a:tr h="21288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Trait</a:t>
                      </a:r>
                      <a:endParaRPr lang="fr-FR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527652"/>
                  </a:ext>
                </a:extLst>
              </a:tr>
              <a:tr h="428625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Trait class</a:t>
                      </a:r>
                      <a:endParaRPr lang="fr-FR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279859"/>
                  </a:ext>
                </a:extLst>
              </a:tr>
              <a:tr h="21288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Trait description</a:t>
                      </a:r>
                      <a:endParaRPr lang="fr-FR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069665"/>
                  </a:ext>
                </a:extLst>
              </a:tr>
              <a:tr h="21288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Trait synonyms</a:t>
                      </a:r>
                      <a:endParaRPr lang="fr-FR" sz="14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733603"/>
                  </a:ext>
                </a:extLst>
              </a:tr>
              <a:tr h="28575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Main trait abbreviation</a:t>
                      </a:r>
                      <a:endParaRPr lang="fr-FR" sz="14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3858183"/>
                  </a:ext>
                </a:extLst>
              </a:tr>
              <a:tr h="21288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Alternative trait abbreviations</a:t>
                      </a:r>
                      <a:endParaRPr lang="fr-FR" sz="14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638507"/>
                  </a:ext>
                </a:extLst>
              </a:tr>
              <a:tr h="28575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i="0" u="none" strike="noStrike" dirty="0">
                          <a:solidFill>
                            <a:srgbClr val="0000FF"/>
                          </a:solidFill>
                          <a:effectLst/>
                        </a:rPr>
                        <a:t>Entity</a:t>
                      </a:r>
                      <a:endParaRPr lang="fr-FR" sz="14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06198"/>
                  </a:ext>
                </a:extLst>
              </a:tr>
              <a:tr h="28575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i="0" u="none" strike="noStrike" dirty="0">
                          <a:solidFill>
                            <a:srgbClr val="0000FF"/>
                          </a:solidFill>
                          <a:effectLst/>
                        </a:rPr>
                        <a:t>Attribute</a:t>
                      </a:r>
                      <a:endParaRPr lang="fr-FR" sz="14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2420"/>
                  </a:ext>
                </a:extLst>
              </a:tr>
              <a:tr h="28575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i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Trait status</a:t>
                      </a:r>
                      <a:endParaRPr lang="fr-FR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888643"/>
                  </a:ext>
                </a:extLst>
              </a:tr>
              <a:tr h="28575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u="none" strike="noStrike" dirty="0">
                          <a:effectLst/>
                        </a:rPr>
                        <a:t>Trait Xref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838497"/>
                  </a:ext>
                </a:extLst>
              </a:tr>
            </a:tbl>
          </a:graphicData>
        </a:graphic>
      </p:graphicFrame>
      <p:graphicFrame>
        <p:nvGraphicFramePr>
          <p:cNvPr id="8" name="Tableau 7"/>
          <p:cNvGraphicFramePr>
            <a:graphicFrameLocks noGrp="1"/>
          </p:cNvGraphicFramePr>
          <p:nvPr/>
        </p:nvGraphicFramePr>
        <p:xfrm>
          <a:off x="5084964" y="2607945"/>
          <a:ext cx="1727664" cy="16668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3437">
                  <a:extLst>
                    <a:ext uri="{9D8B030D-6E8A-4147-A177-3AD203B41FA5}">
                      <a16:colId xmlns:a16="http://schemas.microsoft.com/office/drawing/2014/main" val="3278285901"/>
                    </a:ext>
                  </a:extLst>
                </a:gridCol>
                <a:gridCol w="1434227">
                  <a:extLst>
                    <a:ext uri="{9D8B030D-6E8A-4147-A177-3AD203B41FA5}">
                      <a16:colId xmlns:a16="http://schemas.microsoft.com/office/drawing/2014/main" val="3276096674"/>
                    </a:ext>
                  </a:extLst>
                </a:gridCol>
              </a:tblGrid>
              <a:tr h="212884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fr-FR" sz="1400" b="1" u="none" strike="noStrike" dirty="0">
                          <a:effectLst/>
                        </a:rPr>
                        <a:t>Method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vert="vert270"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b="1" u="none" strike="noStrike" dirty="0">
                          <a:effectLst/>
                        </a:rPr>
                        <a:t>Method ID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058780"/>
                  </a:ext>
                </a:extLst>
              </a:tr>
              <a:tr h="21288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Method</a:t>
                      </a:r>
                      <a:endParaRPr lang="fr-FR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629858"/>
                  </a:ext>
                </a:extLst>
              </a:tr>
              <a:tr h="28575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Method class</a:t>
                      </a:r>
                      <a:endParaRPr lang="fr-FR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896898"/>
                  </a:ext>
                </a:extLst>
              </a:tr>
              <a:tr h="21288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Method description</a:t>
                      </a:r>
                      <a:endParaRPr lang="fr-FR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045916"/>
                  </a:ext>
                </a:extLst>
              </a:tr>
              <a:tr h="28575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Formula</a:t>
                      </a:r>
                      <a:endParaRPr lang="fr-FR" sz="14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431741"/>
                  </a:ext>
                </a:extLst>
              </a:tr>
              <a:tr h="21288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Method reference</a:t>
                      </a:r>
                      <a:endParaRPr lang="fr-FR" sz="14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691310"/>
                  </a:ext>
                </a:extLst>
              </a:tr>
            </a:tbl>
          </a:graphicData>
        </a:graphic>
      </p:graphicFrame>
      <p:graphicFrame>
        <p:nvGraphicFramePr>
          <p:cNvPr id="9" name="Tableau 8"/>
          <p:cNvGraphicFramePr>
            <a:graphicFrameLocks noGrp="1"/>
          </p:cNvGraphicFramePr>
          <p:nvPr/>
        </p:nvGraphicFramePr>
        <p:xfrm>
          <a:off x="6933705" y="2041685"/>
          <a:ext cx="1398826" cy="26212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7022">
                  <a:extLst>
                    <a:ext uri="{9D8B030D-6E8A-4147-A177-3AD203B41FA5}">
                      <a16:colId xmlns:a16="http://schemas.microsoft.com/office/drawing/2014/main" val="1479962935"/>
                    </a:ext>
                  </a:extLst>
                </a:gridCol>
                <a:gridCol w="1091804">
                  <a:extLst>
                    <a:ext uri="{9D8B030D-6E8A-4147-A177-3AD203B41FA5}">
                      <a16:colId xmlns:a16="http://schemas.microsoft.com/office/drawing/2014/main" val="194665751"/>
                    </a:ext>
                  </a:extLst>
                </a:gridCol>
              </a:tblGrid>
              <a:tr h="285750"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fr-FR" sz="1400" b="1" u="none" strike="noStrike" dirty="0">
                          <a:effectLst/>
                        </a:rPr>
                        <a:t>Scale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vert="vert27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b="1" u="none" strike="noStrike" dirty="0">
                          <a:effectLst/>
                        </a:rPr>
                        <a:t>Scale ID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106708"/>
                  </a:ext>
                </a:extLst>
              </a:tr>
              <a:tr h="21288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Scale name</a:t>
                      </a:r>
                      <a:endParaRPr lang="fr-FR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460090"/>
                  </a:ext>
                </a:extLst>
              </a:tr>
              <a:tr h="28575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Scale class</a:t>
                      </a:r>
                      <a:endParaRPr lang="fr-FR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921569"/>
                  </a:ext>
                </a:extLst>
              </a:tr>
              <a:tr h="21288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u="none" strike="noStrike" dirty="0">
                          <a:effectLst/>
                        </a:rPr>
                        <a:t>Decimal places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379132"/>
                  </a:ext>
                </a:extLst>
              </a:tr>
              <a:tr h="21288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Lower limit</a:t>
                      </a:r>
                      <a:endParaRPr lang="fr-FR" sz="14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371729"/>
                  </a:ext>
                </a:extLst>
              </a:tr>
              <a:tr h="21288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Upper limit</a:t>
                      </a:r>
                      <a:endParaRPr lang="fr-FR" sz="14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261362"/>
                  </a:ext>
                </a:extLst>
              </a:tr>
              <a:tr h="28575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u="none" strike="noStrike" dirty="0">
                          <a:effectLst/>
                        </a:rPr>
                        <a:t>Scale Xref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904847"/>
                  </a:ext>
                </a:extLst>
              </a:tr>
              <a:tr h="21288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Category 1</a:t>
                      </a:r>
                      <a:endParaRPr lang="fr-FR" sz="14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518248"/>
                  </a:ext>
                </a:extLst>
              </a:tr>
              <a:tr h="21288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Category 2</a:t>
                      </a:r>
                      <a:endParaRPr lang="fr-FR" sz="14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35620"/>
                  </a:ext>
                </a:extLst>
              </a:tr>
              <a:tr h="21288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…</a:t>
                      </a:r>
                      <a:endParaRPr lang="fr-FR" sz="14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202790"/>
                  </a:ext>
                </a:extLst>
              </a:tr>
              <a:tr h="21288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Category n</a:t>
                      </a:r>
                      <a:endParaRPr lang="fr-FR" sz="14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231651"/>
                  </a:ext>
                </a:extLst>
              </a:tr>
            </a:tbl>
          </a:graphicData>
        </a:graphic>
      </p:graphicFrame>
      <p:sp>
        <p:nvSpPr>
          <p:cNvPr id="2" name="ZoneTexte 1"/>
          <p:cNvSpPr txBox="1"/>
          <p:nvPr/>
        </p:nvSpPr>
        <p:spPr>
          <a:xfrm>
            <a:off x="3116362" y="5173464"/>
            <a:ext cx="29566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rgbClr val="FF0000"/>
                </a:solidFill>
              </a:rPr>
              <a:t>Mandatory</a:t>
            </a:r>
            <a:r>
              <a:rPr lang="fr-FR" sz="1200" dirty="0"/>
              <a:t> - </a:t>
            </a:r>
            <a:r>
              <a:rPr lang="fr-FR" sz="1200" dirty="0">
                <a:solidFill>
                  <a:srgbClr val="0000FF"/>
                </a:solidFill>
              </a:rPr>
              <a:t>Highly recommented </a:t>
            </a:r>
            <a:r>
              <a:rPr lang="fr-FR" sz="1200" dirty="0"/>
              <a:t>- Optional</a:t>
            </a:r>
          </a:p>
        </p:txBody>
      </p:sp>
    </p:spTree>
    <p:extLst>
      <p:ext uri="{BB962C8B-B14F-4D97-AF65-F5344CB8AC3E}">
        <p14:creationId xmlns:p14="http://schemas.microsoft.com/office/powerpoint/2010/main" val="3275900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Variable creation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C12F14-8B3C-4EAB-983F-40311AB14254}" type="slidenum">
              <a:rPr lang="fr-FR" smtClean="0"/>
              <a:pPr/>
              <a:t>25</a:t>
            </a:fld>
            <a:endParaRPr lang="fr-FR" dirty="0"/>
          </a:p>
        </p:txBody>
      </p:sp>
      <p:graphicFrame>
        <p:nvGraphicFramePr>
          <p:cNvPr id="12" name="Tableau 11"/>
          <p:cNvGraphicFramePr>
            <a:graphicFrameLocks noGrp="1"/>
          </p:cNvGraphicFramePr>
          <p:nvPr/>
        </p:nvGraphicFramePr>
        <p:xfrm>
          <a:off x="267786" y="3017512"/>
          <a:ext cx="8149245" cy="8572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0235">
                  <a:extLst>
                    <a:ext uri="{9D8B030D-6E8A-4147-A177-3AD203B41FA5}">
                      <a16:colId xmlns:a16="http://schemas.microsoft.com/office/drawing/2014/main" val="2759890451"/>
                    </a:ext>
                  </a:extLst>
                </a:gridCol>
                <a:gridCol w="1233345">
                  <a:extLst>
                    <a:ext uri="{9D8B030D-6E8A-4147-A177-3AD203B41FA5}">
                      <a16:colId xmlns:a16="http://schemas.microsoft.com/office/drawing/2014/main" val="2056770947"/>
                    </a:ext>
                  </a:extLst>
                </a:gridCol>
                <a:gridCol w="945261">
                  <a:extLst>
                    <a:ext uri="{9D8B030D-6E8A-4147-A177-3AD203B41FA5}">
                      <a16:colId xmlns:a16="http://schemas.microsoft.com/office/drawing/2014/main" val="262705198"/>
                    </a:ext>
                  </a:extLst>
                </a:gridCol>
                <a:gridCol w="2720435">
                  <a:extLst>
                    <a:ext uri="{9D8B030D-6E8A-4147-A177-3AD203B41FA5}">
                      <a16:colId xmlns:a16="http://schemas.microsoft.com/office/drawing/2014/main" val="1936392827"/>
                    </a:ext>
                  </a:extLst>
                </a:gridCol>
                <a:gridCol w="2129969">
                  <a:extLst>
                    <a:ext uri="{9D8B030D-6E8A-4147-A177-3AD203B41FA5}">
                      <a16:colId xmlns:a16="http://schemas.microsoft.com/office/drawing/2014/main" val="29960833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u="none" strike="noStrike" dirty="0">
                          <a:effectLst/>
                        </a:rPr>
                        <a:t>Trait ID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Trait name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Trait class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Trait description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Trait synonyms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11319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CO_357:1000070</a:t>
                      </a:r>
                    </a:p>
                  </a:txBody>
                  <a:tcPr marL="7144" marR="7144" marT="7144" marB="0" anchor="b"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Survival</a:t>
                      </a:r>
                    </a:p>
                  </a:txBody>
                  <a:tcPr marL="7144" marR="7144" marT="7144" marB="0" anchor="b"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Stress</a:t>
                      </a:r>
                    </a:p>
                  </a:txBody>
                  <a:tcPr marL="7144" marR="7144" marT="7144" marB="0" anchor="b"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Assessment of the survival state of the tree</a:t>
                      </a:r>
                    </a:p>
                  </a:txBody>
                  <a:tcPr marL="7144" marR="7144" marT="7144" marB="0" anchor="b"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 status</a:t>
                      </a:r>
                    </a:p>
                  </a:txBody>
                  <a:tcPr marL="7144" marR="7144" marT="7144" marB="0" anchor="b"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1378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CO_357:1000012</a:t>
                      </a:r>
                    </a:p>
                  </a:txBody>
                  <a:tcPr marL="7144" marR="7144" marT="7144" marB="0" anchor="b"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Tree circumference</a:t>
                      </a:r>
                    </a:p>
                  </a:txBody>
                  <a:tcPr marL="7144" marR="7144" marT="7144" marB="0" anchor="b"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Morphological</a:t>
                      </a:r>
                    </a:p>
                  </a:txBody>
                  <a:tcPr marL="7144" marR="7144" marT="7144" marB="0" anchor="b"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Circumference of the tree main stem</a:t>
                      </a:r>
                    </a:p>
                  </a:txBody>
                  <a:tcPr marL="7144" marR="7144" marT="7144" marB="0" anchor="b"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Tree girth</a:t>
                      </a:r>
                    </a:p>
                  </a:txBody>
                  <a:tcPr marL="7144" marR="7144" marT="7144" marB="0" anchor="b"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308839"/>
                  </a:ext>
                </a:extLst>
              </a:tr>
            </a:tbl>
          </a:graphicData>
        </a:graphic>
      </p:graphicFrame>
      <p:graphicFrame>
        <p:nvGraphicFramePr>
          <p:cNvPr id="13" name="Tableau 12"/>
          <p:cNvGraphicFramePr>
            <a:graphicFrameLocks noGrp="1"/>
          </p:cNvGraphicFramePr>
          <p:nvPr/>
        </p:nvGraphicFramePr>
        <p:xfrm>
          <a:off x="3066212" y="4064927"/>
          <a:ext cx="5873545" cy="8572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4994">
                  <a:extLst>
                    <a:ext uri="{9D8B030D-6E8A-4147-A177-3AD203B41FA5}">
                      <a16:colId xmlns:a16="http://schemas.microsoft.com/office/drawing/2014/main" val="3279022482"/>
                    </a:ext>
                  </a:extLst>
                </a:gridCol>
                <a:gridCol w="1900286">
                  <a:extLst>
                    <a:ext uri="{9D8B030D-6E8A-4147-A177-3AD203B41FA5}">
                      <a16:colId xmlns:a16="http://schemas.microsoft.com/office/drawing/2014/main" val="2282881363"/>
                    </a:ext>
                  </a:extLst>
                </a:gridCol>
                <a:gridCol w="408146">
                  <a:extLst>
                    <a:ext uri="{9D8B030D-6E8A-4147-A177-3AD203B41FA5}">
                      <a16:colId xmlns:a16="http://schemas.microsoft.com/office/drawing/2014/main" val="3765524270"/>
                    </a:ext>
                  </a:extLst>
                </a:gridCol>
                <a:gridCol w="930450">
                  <a:extLst>
                    <a:ext uri="{9D8B030D-6E8A-4147-A177-3AD203B41FA5}">
                      <a16:colId xmlns:a16="http://schemas.microsoft.com/office/drawing/2014/main" val="4105765495"/>
                    </a:ext>
                  </a:extLst>
                </a:gridCol>
                <a:gridCol w="1159669">
                  <a:extLst>
                    <a:ext uri="{9D8B030D-6E8A-4147-A177-3AD203B41FA5}">
                      <a16:colId xmlns:a16="http://schemas.microsoft.com/office/drawing/2014/main" val="3682760246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Main trait abbreviation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Alternative trait abbreviations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Entity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Attribute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Trait status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11319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</a:t>
                      </a:r>
                    </a:p>
                  </a:txBody>
                  <a:tcPr marL="7144" marR="7144" marT="7144" marB="0" anchor="b"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S, SR, ES, MOR</a:t>
                      </a:r>
                    </a:p>
                  </a:txBody>
                  <a:tcPr marL="7144" marR="7144" marT="7144" marB="0" anchor="b"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tree</a:t>
                      </a:r>
                    </a:p>
                  </a:txBody>
                  <a:tcPr marL="7144" marR="7144" marT="7144" marB="0" anchor="b"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survival</a:t>
                      </a:r>
                    </a:p>
                  </a:txBody>
                  <a:tcPr marL="7144" marR="7144" marT="7144" marB="0" anchor="b"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Standard for INRA</a:t>
                      </a:r>
                    </a:p>
                  </a:txBody>
                  <a:tcPr marL="7144" marR="7144" marT="7144" marB="0" anchor="b"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1378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CIR</a:t>
                      </a:r>
                    </a:p>
                  </a:txBody>
                  <a:tcPr marL="7144" marR="7144" marT="7144" marB="0" anchor="b"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CIRC, Circ, CI, Girth</a:t>
                      </a:r>
                    </a:p>
                  </a:txBody>
                  <a:tcPr marL="7144" marR="7144" marT="7144" marB="0" anchor="b"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trunk</a:t>
                      </a:r>
                    </a:p>
                  </a:txBody>
                  <a:tcPr marL="7144" marR="7144" marT="7144" marB="0" anchor="b"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circumference</a:t>
                      </a:r>
                    </a:p>
                  </a:txBody>
                  <a:tcPr marL="7144" marR="7144" marT="7144" marB="0" anchor="b"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Standard for INRA</a:t>
                      </a:r>
                    </a:p>
                  </a:txBody>
                  <a:tcPr marL="7144" marR="7144" marT="7144" marB="0" anchor="b"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308839"/>
                  </a:ext>
                </a:extLst>
              </a:tr>
            </a:tbl>
          </a:graphicData>
        </a:graphic>
      </p:graphicFrame>
      <p:graphicFrame>
        <p:nvGraphicFramePr>
          <p:cNvPr id="23" name="Tableau 22"/>
          <p:cNvGraphicFramePr>
            <a:graphicFrameLocks noGrp="1"/>
          </p:cNvGraphicFramePr>
          <p:nvPr/>
        </p:nvGraphicFramePr>
        <p:xfrm>
          <a:off x="796836" y="1668845"/>
          <a:ext cx="3703654" cy="12725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58385">
                  <a:extLst>
                    <a:ext uri="{9D8B030D-6E8A-4147-A177-3AD203B41FA5}">
                      <a16:colId xmlns:a16="http://schemas.microsoft.com/office/drawing/2014/main" val="49470069"/>
                    </a:ext>
                  </a:extLst>
                </a:gridCol>
                <a:gridCol w="872966">
                  <a:extLst>
                    <a:ext uri="{9D8B030D-6E8A-4147-A177-3AD203B41FA5}">
                      <a16:colId xmlns:a16="http://schemas.microsoft.com/office/drawing/2014/main" val="3993560237"/>
                    </a:ext>
                  </a:extLst>
                </a:gridCol>
                <a:gridCol w="437198">
                  <a:extLst>
                    <a:ext uri="{9D8B030D-6E8A-4147-A177-3AD203B41FA5}">
                      <a16:colId xmlns:a16="http://schemas.microsoft.com/office/drawing/2014/main" val="1214296590"/>
                    </a:ext>
                  </a:extLst>
                </a:gridCol>
                <a:gridCol w="369332">
                  <a:extLst>
                    <a:ext uri="{9D8B030D-6E8A-4147-A177-3AD203B41FA5}">
                      <a16:colId xmlns:a16="http://schemas.microsoft.com/office/drawing/2014/main" val="859180312"/>
                    </a:ext>
                  </a:extLst>
                </a:gridCol>
                <a:gridCol w="465773">
                  <a:extLst>
                    <a:ext uri="{9D8B030D-6E8A-4147-A177-3AD203B41FA5}">
                      <a16:colId xmlns:a16="http://schemas.microsoft.com/office/drawing/2014/main" val="26936656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fr-FR" sz="1400" dirty="0"/>
                        <a:t>Trial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Genotype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CIR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HT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SUR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57396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fr-FR" sz="1400" dirty="0"/>
                        <a:t>Domaine de Valcros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6579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600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1592499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Domaine de Valcros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6580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482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62690855"/>
                  </a:ext>
                </a:extLst>
              </a:tr>
            </a:tbl>
          </a:graphicData>
        </a:graphic>
      </p:graphicFrame>
      <p:cxnSp>
        <p:nvCxnSpPr>
          <p:cNvPr id="24" name="Connecteur droit avec flèche 23"/>
          <p:cNvCxnSpPr>
            <a:stCxn id="28" idx="2"/>
          </p:cNvCxnSpPr>
          <p:nvPr/>
        </p:nvCxnSpPr>
        <p:spPr>
          <a:xfrm flipH="1">
            <a:off x="2436077" y="1945612"/>
            <a:ext cx="974819" cy="178168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Tableau 25"/>
          <p:cNvGraphicFramePr>
            <a:graphicFrameLocks noGrp="1"/>
          </p:cNvGraphicFramePr>
          <p:nvPr/>
        </p:nvGraphicFramePr>
        <p:xfrm>
          <a:off x="4651565" y="1668845"/>
          <a:ext cx="2520316" cy="8458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859870">
                  <a:extLst>
                    <a:ext uri="{9D8B030D-6E8A-4147-A177-3AD203B41FA5}">
                      <a16:colId xmlns:a16="http://schemas.microsoft.com/office/drawing/2014/main" val="1441682219"/>
                    </a:ext>
                  </a:extLst>
                </a:gridCol>
                <a:gridCol w="872966">
                  <a:extLst>
                    <a:ext uri="{9D8B030D-6E8A-4147-A177-3AD203B41FA5}">
                      <a16:colId xmlns:a16="http://schemas.microsoft.com/office/drawing/2014/main" val="3993560237"/>
                    </a:ext>
                  </a:extLst>
                </a:gridCol>
                <a:gridCol w="350282">
                  <a:extLst>
                    <a:ext uri="{9D8B030D-6E8A-4147-A177-3AD203B41FA5}">
                      <a16:colId xmlns:a16="http://schemas.microsoft.com/office/drawing/2014/main" val="859180312"/>
                    </a:ext>
                  </a:extLst>
                </a:gridCol>
                <a:gridCol w="437198">
                  <a:extLst>
                    <a:ext uri="{9D8B030D-6E8A-4147-A177-3AD203B41FA5}">
                      <a16:colId xmlns:a16="http://schemas.microsoft.com/office/drawing/2014/main" val="207803750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fr-FR" sz="1400" dirty="0"/>
                        <a:t>Trial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Genotype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CIR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57396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fr-FR" sz="1400" dirty="0"/>
                        <a:t>La Nerthe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6579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23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650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1592499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La Nerthe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6580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28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514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62690855"/>
                  </a:ext>
                </a:extLst>
              </a:tr>
            </a:tbl>
          </a:graphicData>
        </a:graphic>
      </p:graphicFrame>
      <p:grpSp>
        <p:nvGrpSpPr>
          <p:cNvPr id="27" name="Groupe 26"/>
          <p:cNvGrpSpPr/>
          <p:nvPr/>
        </p:nvGrpSpPr>
        <p:grpSpPr>
          <a:xfrm>
            <a:off x="3200404" y="1677824"/>
            <a:ext cx="1295003" cy="267789"/>
            <a:chOff x="3561805" y="946049"/>
            <a:chExt cx="1726671" cy="357052"/>
          </a:xfrm>
        </p:grpSpPr>
        <p:sp>
          <p:nvSpPr>
            <p:cNvPr id="28" name="Rectangle à coins arrondis 27"/>
            <p:cNvSpPr/>
            <p:nvPr/>
          </p:nvSpPr>
          <p:spPr>
            <a:xfrm>
              <a:off x="3561805" y="946050"/>
              <a:ext cx="561313" cy="357051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 dirty="0"/>
            </a:p>
          </p:txBody>
        </p:sp>
        <p:sp>
          <p:nvSpPr>
            <p:cNvPr id="29" name="Rectangle à coins arrondis 28"/>
            <p:cNvSpPr/>
            <p:nvPr/>
          </p:nvSpPr>
          <p:spPr>
            <a:xfrm>
              <a:off x="4650378" y="946049"/>
              <a:ext cx="638098" cy="357051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 dirty="0"/>
            </a:p>
          </p:txBody>
        </p:sp>
      </p:grpSp>
      <p:sp>
        <p:nvSpPr>
          <p:cNvPr id="33" name="Rectangle à coins arrondis 32"/>
          <p:cNvSpPr/>
          <p:nvPr/>
        </p:nvSpPr>
        <p:spPr>
          <a:xfrm>
            <a:off x="6746979" y="1684348"/>
            <a:ext cx="403129" cy="26778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cxnSp>
        <p:nvCxnSpPr>
          <p:cNvPr id="34" name="Connecteur droit avec flèche 33"/>
          <p:cNvCxnSpPr>
            <a:stCxn id="33" idx="2"/>
          </p:cNvCxnSpPr>
          <p:nvPr/>
        </p:nvCxnSpPr>
        <p:spPr>
          <a:xfrm flipH="1">
            <a:off x="2485067" y="1952136"/>
            <a:ext cx="4463477" cy="177515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29" idx="2"/>
          </p:cNvCxnSpPr>
          <p:nvPr/>
        </p:nvCxnSpPr>
        <p:spPr>
          <a:xfrm flipH="1">
            <a:off x="2044338" y="1945612"/>
            <a:ext cx="2211782" cy="150052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51509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Variable creation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C12F14-8B3C-4EAB-983F-40311AB14254}" type="slidenum">
              <a:rPr lang="fr-FR" smtClean="0"/>
              <a:pPr/>
              <a:t>26</a:t>
            </a:fld>
            <a:endParaRPr lang="fr-FR" dirty="0"/>
          </a:p>
        </p:txBody>
      </p:sp>
      <p:graphicFrame>
        <p:nvGraphicFramePr>
          <p:cNvPr id="13" name="Tableau 12"/>
          <p:cNvGraphicFramePr>
            <a:graphicFrameLocks noGrp="1"/>
          </p:cNvGraphicFramePr>
          <p:nvPr/>
        </p:nvGraphicFramePr>
        <p:xfrm>
          <a:off x="523257" y="3074568"/>
          <a:ext cx="8097487" cy="15873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0235">
                  <a:extLst>
                    <a:ext uri="{9D8B030D-6E8A-4147-A177-3AD203B41FA5}">
                      <a16:colId xmlns:a16="http://schemas.microsoft.com/office/drawing/2014/main" val="2676792787"/>
                    </a:ext>
                  </a:extLst>
                </a:gridCol>
                <a:gridCol w="1494949">
                  <a:extLst>
                    <a:ext uri="{9D8B030D-6E8A-4147-A177-3AD203B41FA5}">
                      <a16:colId xmlns:a16="http://schemas.microsoft.com/office/drawing/2014/main" val="3090104845"/>
                    </a:ext>
                  </a:extLst>
                </a:gridCol>
                <a:gridCol w="921687">
                  <a:extLst>
                    <a:ext uri="{9D8B030D-6E8A-4147-A177-3AD203B41FA5}">
                      <a16:colId xmlns:a16="http://schemas.microsoft.com/office/drawing/2014/main" val="933085928"/>
                    </a:ext>
                  </a:extLst>
                </a:gridCol>
                <a:gridCol w="1987234">
                  <a:extLst>
                    <a:ext uri="{9D8B030D-6E8A-4147-A177-3AD203B41FA5}">
                      <a16:colId xmlns:a16="http://schemas.microsoft.com/office/drawing/2014/main" val="1775560326"/>
                    </a:ext>
                  </a:extLst>
                </a:gridCol>
                <a:gridCol w="2573382">
                  <a:extLst>
                    <a:ext uri="{9D8B030D-6E8A-4147-A177-3AD203B41FA5}">
                      <a16:colId xmlns:a16="http://schemas.microsoft.com/office/drawing/2014/main" val="9258604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u="none" strike="noStrike" dirty="0">
                          <a:effectLst/>
                        </a:rPr>
                        <a:t>Method ID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Method name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Method class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Method description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Method reference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402936"/>
                  </a:ext>
                </a:extLst>
              </a:tr>
              <a:tr h="372904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CO_357:2000003</a:t>
                      </a:r>
                    </a:p>
                  </a:txBody>
                  <a:tcPr marL="7144" marR="7144" marT="7144" marB="0" anchor="b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 scoring</a:t>
                      </a:r>
                    </a:p>
                  </a:txBody>
                  <a:tcPr marL="7144" marR="7144" marT="7144" marB="0" anchor="b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Estimation</a:t>
                      </a:r>
                    </a:p>
                  </a:txBody>
                  <a:tcPr marL="7144" marR="7144" marT="7144" marB="0" anchor="b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 assessment with a reference scoring scale</a:t>
                      </a:r>
                    </a:p>
                  </a:txBody>
                  <a:tcPr marL="7144" marR="7144" marT="7144" marB="0" anchor="b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144" marR="7144" marT="7144" marB="0" anchor="b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826145"/>
                  </a:ext>
                </a:extLst>
              </a:tr>
              <a:tr h="555784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CO_357:2000017</a:t>
                      </a:r>
                    </a:p>
                  </a:txBody>
                  <a:tcPr marL="7144" marR="7144" marT="7144" marB="0" anchor="b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Ribbon 130cm protocol</a:t>
                      </a:r>
                    </a:p>
                  </a:txBody>
                  <a:tcPr marL="7144" marR="7144" marT="7144" marB="0" anchor="b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Measurement</a:t>
                      </a:r>
                    </a:p>
                  </a:txBody>
                  <a:tcPr marL="7144" marR="7144" marT="7144" marB="0" anchor="b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Measured at 130cm from the ground (approximately breast height) with a graduated ribbon</a:t>
                      </a:r>
                    </a:p>
                  </a:txBody>
                  <a:tcPr marL="7144" marR="7144" marT="7144" marB="0" anchor="b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144" marR="7144" marT="7144" marB="0" anchor="b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010341"/>
                  </a:ext>
                </a:extLst>
              </a:tr>
              <a:tr h="372904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CO_357:2000018</a:t>
                      </a:r>
                    </a:p>
                  </a:txBody>
                  <a:tcPr marL="7144" marR="7144" marT="7144" marB="0" anchor="b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Ribbon 1m protocol</a:t>
                      </a:r>
                    </a:p>
                  </a:txBody>
                  <a:tcPr marL="7144" marR="7144" marT="7144" marB="0" anchor="b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Measurement</a:t>
                      </a:r>
                    </a:p>
                  </a:txBody>
                  <a:tcPr marL="7144" marR="7144" marT="7144" marB="0" anchor="b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Measured at 1m from the ground with a graduated ribbon</a:t>
                      </a:r>
                    </a:p>
                  </a:txBody>
                  <a:tcPr marL="7144" marR="7144" marT="7144" marB="0" anchor="b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http://www.csdhub.com/national-plant-specification/conifers/nps-conifers-girth/</a:t>
                      </a:r>
                    </a:p>
                  </a:txBody>
                  <a:tcPr marL="7144" marR="7144" marT="7144" marB="0" anchor="b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513919"/>
                  </a:ext>
                </a:extLst>
              </a:tr>
            </a:tbl>
          </a:graphicData>
        </a:graphic>
      </p:graphicFrame>
      <p:graphicFrame>
        <p:nvGraphicFramePr>
          <p:cNvPr id="50" name="Tableau 49"/>
          <p:cNvGraphicFramePr>
            <a:graphicFrameLocks noGrp="1"/>
          </p:cNvGraphicFramePr>
          <p:nvPr/>
        </p:nvGraphicFramePr>
        <p:xfrm>
          <a:off x="796836" y="1668845"/>
          <a:ext cx="3703654" cy="12725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58385">
                  <a:extLst>
                    <a:ext uri="{9D8B030D-6E8A-4147-A177-3AD203B41FA5}">
                      <a16:colId xmlns:a16="http://schemas.microsoft.com/office/drawing/2014/main" val="49470069"/>
                    </a:ext>
                  </a:extLst>
                </a:gridCol>
                <a:gridCol w="872966">
                  <a:extLst>
                    <a:ext uri="{9D8B030D-6E8A-4147-A177-3AD203B41FA5}">
                      <a16:colId xmlns:a16="http://schemas.microsoft.com/office/drawing/2014/main" val="3993560237"/>
                    </a:ext>
                  </a:extLst>
                </a:gridCol>
                <a:gridCol w="437198">
                  <a:extLst>
                    <a:ext uri="{9D8B030D-6E8A-4147-A177-3AD203B41FA5}">
                      <a16:colId xmlns:a16="http://schemas.microsoft.com/office/drawing/2014/main" val="1214296590"/>
                    </a:ext>
                  </a:extLst>
                </a:gridCol>
                <a:gridCol w="369332">
                  <a:extLst>
                    <a:ext uri="{9D8B030D-6E8A-4147-A177-3AD203B41FA5}">
                      <a16:colId xmlns:a16="http://schemas.microsoft.com/office/drawing/2014/main" val="859180312"/>
                    </a:ext>
                  </a:extLst>
                </a:gridCol>
                <a:gridCol w="465773">
                  <a:extLst>
                    <a:ext uri="{9D8B030D-6E8A-4147-A177-3AD203B41FA5}">
                      <a16:colId xmlns:a16="http://schemas.microsoft.com/office/drawing/2014/main" val="26936656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fr-FR" sz="1400" dirty="0"/>
                        <a:t>Trial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Genotype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CIR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HT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SUR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57396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fr-FR" sz="1400" dirty="0"/>
                        <a:t>Domaine de Valcros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6579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600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1592499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Domaine de Valcros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6580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482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62690855"/>
                  </a:ext>
                </a:extLst>
              </a:tr>
            </a:tbl>
          </a:graphicData>
        </a:graphic>
      </p:graphicFrame>
      <p:graphicFrame>
        <p:nvGraphicFramePr>
          <p:cNvPr id="51" name="Tableau 50"/>
          <p:cNvGraphicFramePr>
            <a:graphicFrameLocks noGrp="1"/>
          </p:cNvGraphicFramePr>
          <p:nvPr/>
        </p:nvGraphicFramePr>
        <p:xfrm>
          <a:off x="4651565" y="1668845"/>
          <a:ext cx="2520316" cy="8458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859870">
                  <a:extLst>
                    <a:ext uri="{9D8B030D-6E8A-4147-A177-3AD203B41FA5}">
                      <a16:colId xmlns:a16="http://schemas.microsoft.com/office/drawing/2014/main" val="1441682219"/>
                    </a:ext>
                  </a:extLst>
                </a:gridCol>
                <a:gridCol w="872966">
                  <a:extLst>
                    <a:ext uri="{9D8B030D-6E8A-4147-A177-3AD203B41FA5}">
                      <a16:colId xmlns:a16="http://schemas.microsoft.com/office/drawing/2014/main" val="3993560237"/>
                    </a:ext>
                  </a:extLst>
                </a:gridCol>
                <a:gridCol w="350282">
                  <a:extLst>
                    <a:ext uri="{9D8B030D-6E8A-4147-A177-3AD203B41FA5}">
                      <a16:colId xmlns:a16="http://schemas.microsoft.com/office/drawing/2014/main" val="859180312"/>
                    </a:ext>
                  </a:extLst>
                </a:gridCol>
                <a:gridCol w="437198">
                  <a:extLst>
                    <a:ext uri="{9D8B030D-6E8A-4147-A177-3AD203B41FA5}">
                      <a16:colId xmlns:a16="http://schemas.microsoft.com/office/drawing/2014/main" val="207803750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fr-FR" sz="1400" dirty="0"/>
                        <a:t>Trial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Genotype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CIR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57396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fr-FR" sz="1400" dirty="0"/>
                        <a:t>La Nerthe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6579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23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650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1592499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La Nerthe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6580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28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514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62690855"/>
                  </a:ext>
                </a:extLst>
              </a:tr>
            </a:tbl>
          </a:graphicData>
        </a:graphic>
      </p:graphicFrame>
      <p:grpSp>
        <p:nvGrpSpPr>
          <p:cNvPr id="52" name="Groupe 51"/>
          <p:cNvGrpSpPr/>
          <p:nvPr/>
        </p:nvGrpSpPr>
        <p:grpSpPr>
          <a:xfrm>
            <a:off x="3200404" y="1677824"/>
            <a:ext cx="1295003" cy="267789"/>
            <a:chOff x="3561805" y="946049"/>
            <a:chExt cx="1726671" cy="357052"/>
          </a:xfrm>
        </p:grpSpPr>
        <p:sp>
          <p:nvSpPr>
            <p:cNvPr id="53" name="Rectangle à coins arrondis 52"/>
            <p:cNvSpPr/>
            <p:nvPr/>
          </p:nvSpPr>
          <p:spPr>
            <a:xfrm>
              <a:off x="3561805" y="946050"/>
              <a:ext cx="561313" cy="357051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 dirty="0"/>
            </a:p>
          </p:txBody>
        </p:sp>
        <p:sp>
          <p:nvSpPr>
            <p:cNvPr id="54" name="Rectangle à coins arrondis 53"/>
            <p:cNvSpPr/>
            <p:nvPr/>
          </p:nvSpPr>
          <p:spPr>
            <a:xfrm>
              <a:off x="4650378" y="946049"/>
              <a:ext cx="638098" cy="357051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 dirty="0"/>
            </a:p>
          </p:txBody>
        </p:sp>
      </p:grpSp>
      <p:sp>
        <p:nvSpPr>
          <p:cNvPr id="55" name="Rectangle à coins arrondis 54"/>
          <p:cNvSpPr/>
          <p:nvPr/>
        </p:nvSpPr>
        <p:spPr>
          <a:xfrm>
            <a:off x="6746979" y="1684348"/>
            <a:ext cx="403129" cy="26778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cxnSp>
        <p:nvCxnSpPr>
          <p:cNvPr id="40" name="Connecteur droit avec flèche 39"/>
          <p:cNvCxnSpPr>
            <a:stCxn id="53" idx="2"/>
          </p:cNvCxnSpPr>
          <p:nvPr/>
        </p:nvCxnSpPr>
        <p:spPr>
          <a:xfrm flipH="1">
            <a:off x="2860766" y="1945613"/>
            <a:ext cx="550130" cy="213163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>
            <a:stCxn id="55" idx="2"/>
          </p:cNvCxnSpPr>
          <p:nvPr/>
        </p:nvCxnSpPr>
        <p:spPr>
          <a:xfrm flipH="1">
            <a:off x="2965268" y="1952136"/>
            <a:ext cx="3983276" cy="258884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54" idx="2"/>
          </p:cNvCxnSpPr>
          <p:nvPr/>
        </p:nvCxnSpPr>
        <p:spPr>
          <a:xfrm flipH="1">
            <a:off x="2592978" y="1945612"/>
            <a:ext cx="1663142" cy="1680964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177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Variable creation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C12F14-8B3C-4EAB-983F-40311AB14254}" type="slidenum">
              <a:rPr lang="fr-FR" smtClean="0"/>
              <a:pPr/>
              <a:t>27</a:t>
            </a:fld>
            <a:endParaRPr lang="fr-FR" dirty="0"/>
          </a:p>
        </p:txBody>
      </p:sp>
      <p:graphicFrame>
        <p:nvGraphicFramePr>
          <p:cNvPr id="50" name="Tableau 49"/>
          <p:cNvGraphicFramePr>
            <a:graphicFrameLocks noGrp="1"/>
          </p:cNvGraphicFramePr>
          <p:nvPr/>
        </p:nvGraphicFramePr>
        <p:xfrm>
          <a:off x="796836" y="1668845"/>
          <a:ext cx="3703654" cy="12725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58385">
                  <a:extLst>
                    <a:ext uri="{9D8B030D-6E8A-4147-A177-3AD203B41FA5}">
                      <a16:colId xmlns:a16="http://schemas.microsoft.com/office/drawing/2014/main" val="49470069"/>
                    </a:ext>
                  </a:extLst>
                </a:gridCol>
                <a:gridCol w="872966">
                  <a:extLst>
                    <a:ext uri="{9D8B030D-6E8A-4147-A177-3AD203B41FA5}">
                      <a16:colId xmlns:a16="http://schemas.microsoft.com/office/drawing/2014/main" val="3993560237"/>
                    </a:ext>
                  </a:extLst>
                </a:gridCol>
                <a:gridCol w="437198">
                  <a:extLst>
                    <a:ext uri="{9D8B030D-6E8A-4147-A177-3AD203B41FA5}">
                      <a16:colId xmlns:a16="http://schemas.microsoft.com/office/drawing/2014/main" val="1214296590"/>
                    </a:ext>
                  </a:extLst>
                </a:gridCol>
                <a:gridCol w="369332">
                  <a:extLst>
                    <a:ext uri="{9D8B030D-6E8A-4147-A177-3AD203B41FA5}">
                      <a16:colId xmlns:a16="http://schemas.microsoft.com/office/drawing/2014/main" val="859180312"/>
                    </a:ext>
                  </a:extLst>
                </a:gridCol>
                <a:gridCol w="465773">
                  <a:extLst>
                    <a:ext uri="{9D8B030D-6E8A-4147-A177-3AD203B41FA5}">
                      <a16:colId xmlns:a16="http://schemas.microsoft.com/office/drawing/2014/main" val="26936656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fr-FR" sz="1400" dirty="0"/>
                        <a:t>Trial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Genotype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CIR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HT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SUR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57396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fr-FR" sz="1400" dirty="0"/>
                        <a:t>Domaine de Valcros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6579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600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1592499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Domaine de Valcros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6580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482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62690855"/>
                  </a:ext>
                </a:extLst>
              </a:tr>
            </a:tbl>
          </a:graphicData>
        </a:graphic>
      </p:graphicFrame>
      <p:graphicFrame>
        <p:nvGraphicFramePr>
          <p:cNvPr id="51" name="Tableau 50"/>
          <p:cNvGraphicFramePr>
            <a:graphicFrameLocks noGrp="1"/>
          </p:cNvGraphicFramePr>
          <p:nvPr/>
        </p:nvGraphicFramePr>
        <p:xfrm>
          <a:off x="4651565" y="1668845"/>
          <a:ext cx="2520316" cy="8458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859870">
                  <a:extLst>
                    <a:ext uri="{9D8B030D-6E8A-4147-A177-3AD203B41FA5}">
                      <a16:colId xmlns:a16="http://schemas.microsoft.com/office/drawing/2014/main" val="1441682219"/>
                    </a:ext>
                  </a:extLst>
                </a:gridCol>
                <a:gridCol w="872966">
                  <a:extLst>
                    <a:ext uri="{9D8B030D-6E8A-4147-A177-3AD203B41FA5}">
                      <a16:colId xmlns:a16="http://schemas.microsoft.com/office/drawing/2014/main" val="3993560237"/>
                    </a:ext>
                  </a:extLst>
                </a:gridCol>
                <a:gridCol w="350282">
                  <a:extLst>
                    <a:ext uri="{9D8B030D-6E8A-4147-A177-3AD203B41FA5}">
                      <a16:colId xmlns:a16="http://schemas.microsoft.com/office/drawing/2014/main" val="859180312"/>
                    </a:ext>
                  </a:extLst>
                </a:gridCol>
                <a:gridCol w="437198">
                  <a:extLst>
                    <a:ext uri="{9D8B030D-6E8A-4147-A177-3AD203B41FA5}">
                      <a16:colId xmlns:a16="http://schemas.microsoft.com/office/drawing/2014/main" val="207803750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fr-FR" sz="1400" dirty="0"/>
                        <a:t>Trial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Genotype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CIR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57396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fr-FR" sz="1400" dirty="0"/>
                        <a:t>La Nerthe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6579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23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650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1592499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La Nerthe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6580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28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514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62690855"/>
                  </a:ext>
                </a:extLst>
              </a:tr>
            </a:tbl>
          </a:graphicData>
        </a:graphic>
      </p:graphicFrame>
      <p:grpSp>
        <p:nvGrpSpPr>
          <p:cNvPr id="52" name="Groupe 51"/>
          <p:cNvGrpSpPr/>
          <p:nvPr/>
        </p:nvGrpSpPr>
        <p:grpSpPr>
          <a:xfrm>
            <a:off x="3200404" y="1677824"/>
            <a:ext cx="1295003" cy="267789"/>
            <a:chOff x="3561805" y="946049"/>
            <a:chExt cx="1726671" cy="357052"/>
          </a:xfrm>
        </p:grpSpPr>
        <p:sp>
          <p:nvSpPr>
            <p:cNvPr id="53" name="Rectangle à coins arrondis 52"/>
            <p:cNvSpPr/>
            <p:nvPr/>
          </p:nvSpPr>
          <p:spPr>
            <a:xfrm>
              <a:off x="3561805" y="946050"/>
              <a:ext cx="561313" cy="357051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 dirty="0"/>
            </a:p>
          </p:txBody>
        </p:sp>
        <p:sp>
          <p:nvSpPr>
            <p:cNvPr id="54" name="Rectangle à coins arrondis 53"/>
            <p:cNvSpPr/>
            <p:nvPr/>
          </p:nvSpPr>
          <p:spPr>
            <a:xfrm>
              <a:off x="4650378" y="946049"/>
              <a:ext cx="638098" cy="357051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 dirty="0"/>
            </a:p>
          </p:txBody>
        </p:sp>
      </p:grpSp>
      <p:sp>
        <p:nvSpPr>
          <p:cNvPr id="55" name="Rectangle à coins arrondis 54"/>
          <p:cNvSpPr/>
          <p:nvPr/>
        </p:nvSpPr>
        <p:spPr>
          <a:xfrm>
            <a:off x="6746979" y="1684348"/>
            <a:ext cx="403129" cy="26778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graphicFrame>
        <p:nvGraphicFramePr>
          <p:cNvPr id="14" name="Tableau 13"/>
          <p:cNvGraphicFramePr>
            <a:graphicFrameLocks noGrp="1"/>
          </p:cNvGraphicFramePr>
          <p:nvPr/>
        </p:nvGraphicFramePr>
        <p:xfrm>
          <a:off x="350768" y="3073744"/>
          <a:ext cx="8442466" cy="11187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0235">
                  <a:extLst>
                    <a:ext uri="{9D8B030D-6E8A-4147-A177-3AD203B41FA5}">
                      <a16:colId xmlns:a16="http://schemas.microsoft.com/office/drawing/2014/main" val="1653770168"/>
                    </a:ext>
                  </a:extLst>
                </a:gridCol>
                <a:gridCol w="845725">
                  <a:extLst>
                    <a:ext uri="{9D8B030D-6E8A-4147-A177-3AD203B41FA5}">
                      <a16:colId xmlns:a16="http://schemas.microsoft.com/office/drawing/2014/main" val="1172314526"/>
                    </a:ext>
                  </a:extLst>
                </a:gridCol>
                <a:gridCol w="1193912">
                  <a:extLst>
                    <a:ext uri="{9D8B030D-6E8A-4147-A177-3AD203B41FA5}">
                      <a16:colId xmlns:a16="http://schemas.microsoft.com/office/drawing/2014/main" val="3063628355"/>
                    </a:ext>
                  </a:extLst>
                </a:gridCol>
                <a:gridCol w="536917">
                  <a:extLst>
                    <a:ext uri="{9D8B030D-6E8A-4147-A177-3AD203B41FA5}">
                      <a16:colId xmlns:a16="http://schemas.microsoft.com/office/drawing/2014/main" val="1193144907"/>
                    </a:ext>
                  </a:extLst>
                </a:gridCol>
                <a:gridCol w="424544">
                  <a:extLst>
                    <a:ext uri="{9D8B030D-6E8A-4147-A177-3AD203B41FA5}">
                      <a16:colId xmlns:a16="http://schemas.microsoft.com/office/drawing/2014/main" val="2647612911"/>
                    </a:ext>
                  </a:extLst>
                </a:gridCol>
                <a:gridCol w="431074">
                  <a:extLst>
                    <a:ext uri="{9D8B030D-6E8A-4147-A177-3AD203B41FA5}">
                      <a16:colId xmlns:a16="http://schemas.microsoft.com/office/drawing/2014/main" val="1399381454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948578181"/>
                    </a:ext>
                  </a:extLst>
                </a:gridCol>
                <a:gridCol w="713423">
                  <a:extLst>
                    <a:ext uri="{9D8B030D-6E8A-4147-A177-3AD203B41FA5}">
                      <a16:colId xmlns:a16="http://schemas.microsoft.com/office/drawing/2014/main" val="1769164941"/>
                    </a:ext>
                  </a:extLst>
                </a:gridCol>
                <a:gridCol w="713423">
                  <a:extLst>
                    <a:ext uri="{9D8B030D-6E8A-4147-A177-3AD203B41FA5}">
                      <a16:colId xmlns:a16="http://schemas.microsoft.com/office/drawing/2014/main" val="186602969"/>
                    </a:ext>
                  </a:extLst>
                </a:gridCol>
                <a:gridCol w="817293">
                  <a:extLst>
                    <a:ext uri="{9D8B030D-6E8A-4147-A177-3AD203B41FA5}">
                      <a16:colId xmlns:a16="http://schemas.microsoft.com/office/drawing/2014/main" val="2011419155"/>
                    </a:ext>
                  </a:extLst>
                </a:gridCol>
              </a:tblGrid>
              <a:tr h="372904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u="none" strike="noStrike" dirty="0">
                          <a:effectLst/>
                        </a:rPr>
                        <a:t>Scale ID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Scale name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Scale class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u="none" strike="noStrike" dirty="0">
                          <a:effectLst/>
                        </a:rPr>
                        <a:t>Decimal places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u="none" strike="noStrike" dirty="0">
                          <a:effectLst/>
                        </a:rPr>
                        <a:t>Lower limit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u="none" strike="noStrike" dirty="0">
                          <a:effectLst/>
                        </a:rPr>
                        <a:t>Upper limit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Scale Xref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Category 1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Category 2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Category 3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218573"/>
                  </a:ext>
                </a:extLst>
              </a:tr>
              <a:tr h="372904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CO_357:3000036</a:t>
                      </a:r>
                    </a:p>
                  </a:txBody>
                  <a:tcPr marL="7144" marR="7144" marT="7144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Survival scoring scale</a:t>
                      </a:r>
                    </a:p>
                  </a:txBody>
                  <a:tcPr marL="7144" marR="7144" marT="7144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Nominal</a:t>
                      </a:r>
                    </a:p>
                  </a:txBody>
                  <a:tcPr marL="7144" marR="7144" marT="7144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144" marR="7144" marT="7144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144" marR="7144" marT="7144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144" marR="7144" marT="7144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144" marR="7144" marT="7144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= Alive</a:t>
                      </a:r>
                    </a:p>
                  </a:txBody>
                  <a:tcPr marL="7144" marR="7144" marT="7144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= Dead</a:t>
                      </a:r>
                    </a:p>
                  </a:txBody>
                  <a:tcPr marL="7144" marR="7144" marT="7144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= Doubtful</a:t>
                      </a:r>
                    </a:p>
                  </a:txBody>
                  <a:tcPr marL="7144" marR="7144" marT="7144" marB="0" anchor="b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879592"/>
                  </a:ext>
                </a:extLst>
              </a:tr>
              <a:tr h="372904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UO:0000016</a:t>
                      </a:r>
                    </a:p>
                  </a:txBody>
                  <a:tcPr marL="7144" marR="7144" marT="7144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mm</a:t>
                      </a:r>
                    </a:p>
                  </a:txBody>
                  <a:tcPr marL="7144" marR="7144" marT="7144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Numerical</a:t>
                      </a:r>
                    </a:p>
                  </a:txBody>
                  <a:tcPr marL="7144" marR="7144" marT="7144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144" marR="7144" marT="7144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144" marR="7144" marT="7144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144" marR="7144" marT="7144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http://purl.obolibrary.org/obo/UO_0000016</a:t>
                      </a:r>
                    </a:p>
                  </a:txBody>
                  <a:tcPr marL="7144" marR="7144" marT="7144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144" marR="7144" marT="7144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144" marR="7144" marT="7144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144" marR="7144" marT="7144" marB="0" anchor="b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527067"/>
                  </a:ext>
                </a:extLst>
              </a:tr>
            </a:tbl>
          </a:graphicData>
        </a:graphic>
      </p:graphicFrame>
      <p:cxnSp>
        <p:nvCxnSpPr>
          <p:cNvPr id="40" name="Connecteur droit avec flèche 39"/>
          <p:cNvCxnSpPr>
            <a:stCxn id="53" idx="2"/>
          </p:cNvCxnSpPr>
          <p:nvPr/>
        </p:nvCxnSpPr>
        <p:spPr>
          <a:xfrm flipH="1">
            <a:off x="3141617" y="1945613"/>
            <a:ext cx="269279" cy="211856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>
            <a:stCxn id="55" idx="2"/>
          </p:cNvCxnSpPr>
          <p:nvPr/>
        </p:nvCxnSpPr>
        <p:spPr>
          <a:xfrm flipH="1">
            <a:off x="3200403" y="1952136"/>
            <a:ext cx="3748141" cy="213164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54" idx="2"/>
          </p:cNvCxnSpPr>
          <p:nvPr/>
        </p:nvCxnSpPr>
        <p:spPr>
          <a:xfrm flipH="1">
            <a:off x="2919549" y="1945612"/>
            <a:ext cx="1336571" cy="1746278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30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Variable creation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C12F14-8B3C-4EAB-983F-40311AB14254}" type="slidenum">
              <a:rPr lang="fr-FR" smtClean="0"/>
              <a:pPr/>
              <a:t>28</a:t>
            </a:fld>
            <a:endParaRPr lang="fr-FR" dirty="0"/>
          </a:p>
        </p:txBody>
      </p:sp>
      <p:graphicFrame>
        <p:nvGraphicFramePr>
          <p:cNvPr id="50" name="Tableau 49"/>
          <p:cNvGraphicFramePr>
            <a:graphicFrameLocks noGrp="1"/>
          </p:cNvGraphicFramePr>
          <p:nvPr/>
        </p:nvGraphicFramePr>
        <p:xfrm>
          <a:off x="796836" y="1668845"/>
          <a:ext cx="3703654" cy="12725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58385">
                  <a:extLst>
                    <a:ext uri="{9D8B030D-6E8A-4147-A177-3AD203B41FA5}">
                      <a16:colId xmlns:a16="http://schemas.microsoft.com/office/drawing/2014/main" val="49470069"/>
                    </a:ext>
                  </a:extLst>
                </a:gridCol>
                <a:gridCol w="872966">
                  <a:extLst>
                    <a:ext uri="{9D8B030D-6E8A-4147-A177-3AD203B41FA5}">
                      <a16:colId xmlns:a16="http://schemas.microsoft.com/office/drawing/2014/main" val="3993560237"/>
                    </a:ext>
                  </a:extLst>
                </a:gridCol>
                <a:gridCol w="437198">
                  <a:extLst>
                    <a:ext uri="{9D8B030D-6E8A-4147-A177-3AD203B41FA5}">
                      <a16:colId xmlns:a16="http://schemas.microsoft.com/office/drawing/2014/main" val="1214296590"/>
                    </a:ext>
                  </a:extLst>
                </a:gridCol>
                <a:gridCol w="369332">
                  <a:extLst>
                    <a:ext uri="{9D8B030D-6E8A-4147-A177-3AD203B41FA5}">
                      <a16:colId xmlns:a16="http://schemas.microsoft.com/office/drawing/2014/main" val="859180312"/>
                    </a:ext>
                  </a:extLst>
                </a:gridCol>
                <a:gridCol w="465773">
                  <a:extLst>
                    <a:ext uri="{9D8B030D-6E8A-4147-A177-3AD203B41FA5}">
                      <a16:colId xmlns:a16="http://schemas.microsoft.com/office/drawing/2014/main" val="26936656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fr-FR" sz="1400" dirty="0"/>
                        <a:t>Trial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Genotype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CIR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HT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SUR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57396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fr-FR" sz="1400" dirty="0"/>
                        <a:t>Domaine de Valcros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6579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600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1592499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Domaine de Valcros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6580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482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62690855"/>
                  </a:ext>
                </a:extLst>
              </a:tr>
            </a:tbl>
          </a:graphicData>
        </a:graphic>
      </p:graphicFrame>
      <p:graphicFrame>
        <p:nvGraphicFramePr>
          <p:cNvPr id="51" name="Tableau 50"/>
          <p:cNvGraphicFramePr>
            <a:graphicFrameLocks noGrp="1"/>
          </p:cNvGraphicFramePr>
          <p:nvPr/>
        </p:nvGraphicFramePr>
        <p:xfrm>
          <a:off x="4651565" y="1668845"/>
          <a:ext cx="2520316" cy="8458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859870">
                  <a:extLst>
                    <a:ext uri="{9D8B030D-6E8A-4147-A177-3AD203B41FA5}">
                      <a16:colId xmlns:a16="http://schemas.microsoft.com/office/drawing/2014/main" val="1441682219"/>
                    </a:ext>
                  </a:extLst>
                </a:gridCol>
                <a:gridCol w="872966">
                  <a:extLst>
                    <a:ext uri="{9D8B030D-6E8A-4147-A177-3AD203B41FA5}">
                      <a16:colId xmlns:a16="http://schemas.microsoft.com/office/drawing/2014/main" val="3993560237"/>
                    </a:ext>
                  </a:extLst>
                </a:gridCol>
                <a:gridCol w="350282">
                  <a:extLst>
                    <a:ext uri="{9D8B030D-6E8A-4147-A177-3AD203B41FA5}">
                      <a16:colId xmlns:a16="http://schemas.microsoft.com/office/drawing/2014/main" val="859180312"/>
                    </a:ext>
                  </a:extLst>
                </a:gridCol>
                <a:gridCol w="437198">
                  <a:extLst>
                    <a:ext uri="{9D8B030D-6E8A-4147-A177-3AD203B41FA5}">
                      <a16:colId xmlns:a16="http://schemas.microsoft.com/office/drawing/2014/main" val="207803750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fr-FR" sz="1400" dirty="0"/>
                        <a:t>Trial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Genotype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CIR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57396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fr-FR" sz="1400" dirty="0"/>
                        <a:t>La Nerthe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6579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23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650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1592499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La Nerthe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6580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28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514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62690855"/>
                  </a:ext>
                </a:extLst>
              </a:tr>
            </a:tbl>
          </a:graphicData>
        </a:graphic>
      </p:graphicFrame>
      <p:grpSp>
        <p:nvGrpSpPr>
          <p:cNvPr id="52" name="Groupe 51"/>
          <p:cNvGrpSpPr/>
          <p:nvPr/>
        </p:nvGrpSpPr>
        <p:grpSpPr>
          <a:xfrm>
            <a:off x="3200404" y="1677824"/>
            <a:ext cx="1295003" cy="267789"/>
            <a:chOff x="3561805" y="946049"/>
            <a:chExt cx="1726671" cy="357052"/>
          </a:xfrm>
        </p:grpSpPr>
        <p:sp>
          <p:nvSpPr>
            <p:cNvPr id="53" name="Rectangle à coins arrondis 52"/>
            <p:cNvSpPr/>
            <p:nvPr/>
          </p:nvSpPr>
          <p:spPr>
            <a:xfrm>
              <a:off x="3561805" y="946050"/>
              <a:ext cx="561313" cy="357051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 dirty="0"/>
            </a:p>
          </p:txBody>
        </p:sp>
        <p:sp>
          <p:nvSpPr>
            <p:cNvPr id="54" name="Rectangle à coins arrondis 53"/>
            <p:cNvSpPr/>
            <p:nvPr/>
          </p:nvSpPr>
          <p:spPr>
            <a:xfrm>
              <a:off x="4650378" y="946049"/>
              <a:ext cx="638098" cy="357051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 dirty="0"/>
            </a:p>
          </p:txBody>
        </p:sp>
      </p:grpSp>
      <p:sp>
        <p:nvSpPr>
          <p:cNvPr id="55" name="Rectangle à coins arrondis 54"/>
          <p:cNvSpPr/>
          <p:nvPr/>
        </p:nvSpPr>
        <p:spPr>
          <a:xfrm>
            <a:off x="6746979" y="1684348"/>
            <a:ext cx="403129" cy="26778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graphicFrame>
        <p:nvGraphicFramePr>
          <p:cNvPr id="15" name="Tableau 14"/>
          <p:cNvGraphicFramePr>
            <a:graphicFrameLocks noGrp="1"/>
          </p:cNvGraphicFramePr>
          <p:nvPr/>
        </p:nvGraphicFramePr>
        <p:xfrm>
          <a:off x="466246" y="2929777"/>
          <a:ext cx="8211510" cy="14916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0235">
                  <a:extLst>
                    <a:ext uri="{9D8B030D-6E8A-4147-A177-3AD203B41FA5}">
                      <a16:colId xmlns:a16="http://schemas.microsoft.com/office/drawing/2014/main" val="2057432548"/>
                    </a:ext>
                  </a:extLst>
                </a:gridCol>
                <a:gridCol w="551813">
                  <a:extLst>
                    <a:ext uri="{9D8B030D-6E8A-4147-A177-3AD203B41FA5}">
                      <a16:colId xmlns:a16="http://schemas.microsoft.com/office/drawing/2014/main" val="4042786964"/>
                    </a:ext>
                  </a:extLst>
                </a:gridCol>
                <a:gridCol w="1528355">
                  <a:extLst>
                    <a:ext uri="{9D8B030D-6E8A-4147-A177-3AD203B41FA5}">
                      <a16:colId xmlns:a16="http://schemas.microsoft.com/office/drawing/2014/main" val="1086905015"/>
                    </a:ext>
                  </a:extLst>
                </a:gridCol>
                <a:gridCol w="2176844">
                  <a:extLst>
                    <a:ext uri="{9D8B030D-6E8A-4147-A177-3AD203B41FA5}">
                      <a16:colId xmlns:a16="http://schemas.microsoft.com/office/drawing/2014/main" val="3918685796"/>
                    </a:ext>
                  </a:extLst>
                </a:gridCol>
                <a:gridCol w="706711">
                  <a:extLst>
                    <a:ext uri="{9D8B030D-6E8A-4147-A177-3AD203B41FA5}">
                      <a16:colId xmlns:a16="http://schemas.microsoft.com/office/drawing/2014/main" val="3639938916"/>
                    </a:ext>
                  </a:extLst>
                </a:gridCol>
                <a:gridCol w="687657">
                  <a:extLst>
                    <a:ext uri="{9D8B030D-6E8A-4147-A177-3AD203B41FA5}">
                      <a16:colId xmlns:a16="http://schemas.microsoft.com/office/drawing/2014/main" val="677871970"/>
                    </a:ext>
                  </a:extLst>
                </a:gridCol>
                <a:gridCol w="635699">
                  <a:extLst>
                    <a:ext uri="{9D8B030D-6E8A-4147-A177-3AD203B41FA5}">
                      <a16:colId xmlns:a16="http://schemas.microsoft.com/office/drawing/2014/main" val="1455481498"/>
                    </a:ext>
                  </a:extLst>
                </a:gridCol>
                <a:gridCol w="804196">
                  <a:extLst>
                    <a:ext uri="{9D8B030D-6E8A-4147-A177-3AD203B41FA5}">
                      <a16:colId xmlns:a16="http://schemas.microsoft.com/office/drawing/2014/main" val="3843424488"/>
                    </a:ext>
                  </a:extLst>
                </a:gridCol>
              </a:tblGrid>
              <a:tr h="372904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u="none" strike="noStrike" dirty="0">
                          <a:effectLst/>
                        </a:rPr>
                        <a:t>Variable ID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Variable name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Variable synonyms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Context of use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Variable status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Institution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Language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Crop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604506"/>
                  </a:ext>
                </a:extLst>
              </a:tr>
              <a:tr h="372904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CO_357:0000082</a:t>
                      </a:r>
                    </a:p>
                  </a:txBody>
                  <a:tcPr marL="7144" marR="7144" marT="7144" marB="0" anchor="b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</a:t>
                      </a:r>
                    </a:p>
                  </a:txBody>
                  <a:tcPr marL="7144" marR="7144" marT="7144" marB="0" anchor="b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Survival, Health status, ES, S, MOR</a:t>
                      </a:r>
                    </a:p>
                  </a:txBody>
                  <a:tcPr marL="7144" marR="7144" marT="7144" marB="0" anchor="b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Trial evaluation</a:t>
                      </a:r>
                    </a:p>
                  </a:txBody>
                  <a:tcPr marL="7144" marR="7144" marT="7144" marB="0" anchor="b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Standard for INRA</a:t>
                      </a:r>
                    </a:p>
                  </a:txBody>
                  <a:tcPr marL="7144" marR="7144" marT="7144" marB="0" anchor="b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INRA/IBET</a:t>
                      </a:r>
                    </a:p>
                  </a:txBody>
                  <a:tcPr marL="7144" marR="7144" marT="7144" marB="0" anchor="b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</a:t>
                      </a:r>
                    </a:p>
                  </a:txBody>
                  <a:tcPr marL="7144" marR="7144" marT="7144" marB="0" anchor="b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WoodyPlant</a:t>
                      </a:r>
                    </a:p>
                  </a:txBody>
                  <a:tcPr marL="7144" marR="7144" marT="7144" marB="0" anchor="b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783771"/>
                  </a:ext>
                </a:extLst>
              </a:tr>
              <a:tr h="372904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CO_357:0000019</a:t>
                      </a:r>
                    </a:p>
                  </a:txBody>
                  <a:tcPr marL="7144" marR="7144" marT="7144" marB="0" anchor="b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CIR</a:t>
                      </a:r>
                    </a:p>
                  </a:txBody>
                  <a:tcPr marL="7144" marR="7144" marT="7144" marB="0" anchor="b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Tree circumference, Tree girth, C130, Ci130</a:t>
                      </a:r>
                    </a:p>
                  </a:txBody>
                  <a:tcPr marL="7144" marR="7144" marT="7144" marB="0" anchor="b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Trial evaluation, Breeding criterion</a:t>
                      </a:r>
                    </a:p>
                  </a:txBody>
                  <a:tcPr marL="7144" marR="7144" marT="7144" marB="0" anchor="b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Standard for INRA</a:t>
                      </a:r>
                    </a:p>
                  </a:txBody>
                  <a:tcPr marL="7144" marR="7144" marT="7144" marB="0" anchor="b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INRA</a:t>
                      </a:r>
                    </a:p>
                  </a:txBody>
                  <a:tcPr marL="7144" marR="7144" marT="7144" marB="0" anchor="b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</a:t>
                      </a:r>
                    </a:p>
                  </a:txBody>
                  <a:tcPr marL="7144" marR="7144" marT="7144" marB="0" anchor="b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WoodyPlant</a:t>
                      </a:r>
                    </a:p>
                  </a:txBody>
                  <a:tcPr marL="7144" marR="7144" marT="7144" marB="0" anchor="b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9231499"/>
                  </a:ext>
                </a:extLst>
              </a:tr>
              <a:tr h="372904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CO_357:0000020</a:t>
                      </a:r>
                    </a:p>
                  </a:txBody>
                  <a:tcPr marL="7144" marR="7144" marT="7144" marB="0" anchor="b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CIR1</a:t>
                      </a:r>
                    </a:p>
                  </a:txBody>
                  <a:tcPr marL="7144" marR="7144" marT="7144" marB="0" anchor="b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Tree circumference at 1m, Girth at 1m, Circum</a:t>
                      </a:r>
                    </a:p>
                  </a:txBody>
                  <a:tcPr marL="7144" marR="7144" marT="7144" marB="0" anchor="b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Trial evaluation, Breeding criterion</a:t>
                      </a:r>
                    </a:p>
                  </a:txBody>
                  <a:tcPr marL="7144" marR="7144" marT="7144" marB="0" anchor="b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Standard for INRA</a:t>
                      </a:r>
                    </a:p>
                  </a:txBody>
                  <a:tcPr marL="7144" marR="7144" marT="7144" marB="0" anchor="b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IBET/INRA</a:t>
                      </a:r>
                    </a:p>
                  </a:txBody>
                  <a:tcPr marL="7144" marR="7144" marT="7144" marB="0" anchor="b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</a:t>
                      </a:r>
                    </a:p>
                  </a:txBody>
                  <a:tcPr marL="7144" marR="7144" marT="7144" marB="0" anchor="b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WoodyPlant</a:t>
                      </a:r>
                    </a:p>
                  </a:txBody>
                  <a:tcPr marL="7144" marR="7144" marT="7144" marB="0" anchor="b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248672"/>
                  </a:ext>
                </a:extLst>
              </a:tr>
            </a:tbl>
          </a:graphicData>
        </a:graphic>
      </p:graphicFrame>
      <p:cxnSp>
        <p:nvCxnSpPr>
          <p:cNvPr id="40" name="Connecteur droit avec flèche 39"/>
          <p:cNvCxnSpPr>
            <a:stCxn id="53" idx="2"/>
          </p:cNvCxnSpPr>
          <p:nvPr/>
        </p:nvCxnSpPr>
        <p:spPr>
          <a:xfrm flipH="1">
            <a:off x="1867988" y="1945613"/>
            <a:ext cx="1542908" cy="199447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>
            <a:stCxn id="55" idx="2"/>
          </p:cNvCxnSpPr>
          <p:nvPr/>
        </p:nvCxnSpPr>
        <p:spPr>
          <a:xfrm flipH="1">
            <a:off x="1920240" y="1952136"/>
            <a:ext cx="5028304" cy="234064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54" idx="2"/>
          </p:cNvCxnSpPr>
          <p:nvPr/>
        </p:nvCxnSpPr>
        <p:spPr>
          <a:xfrm flipH="1">
            <a:off x="1867989" y="1945612"/>
            <a:ext cx="2388131" cy="157646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5959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Variable creation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C12F14-8B3C-4EAB-983F-40311AB14254}" type="slidenum">
              <a:rPr lang="fr-FR" smtClean="0"/>
              <a:pPr/>
              <a:t>29</a:t>
            </a:fld>
            <a:endParaRPr lang="fr-FR" dirty="0"/>
          </a:p>
        </p:txBody>
      </p:sp>
      <p:graphicFrame>
        <p:nvGraphicFramePr>
          <p:cNvPr id="50" name="Tableau 49"/>
          <p:cNvGraphicFramePr>
            <a:graphicFrameLocks noGrp="1"/>
          </p:cNvGraphicFramePr>
          <p:nvPr/>
        </p:nvGraphicFramePr>
        <p:xfrm>
          <a:off x="796836" y="1668845"/>
          <a:ext cx="3703654" cy="12725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58385">
                  <a:extLst>
                    <a:ext uri="{9D8B030D-6E8A-4147-A177-3AD203B41FA5}">
                      <a16:colId xmlns:a16="http://schemas.microsoft.com/office/drawing/2014/main" val="49470069"/>
                    </a:ext>
                  </a:extLst>
                </a:gridCol>
                <a:gridCol w="872966">
                  <a:extLst>
                    <a:ext uri="{9D8B030D-6E8A-4147-A177-3AD203B41FA5}">
                      <a16:colId xmlns:a16="http://schemas.microsoft.com/office/drawing/2014/main" val="3993560237"/>
                    </a:ext>
                  </a:extLst>
                </a:gridCol>
                <a:gridCol w="437198">
                  <a:extLst>
                    <a:ext uri="{9D8B030D-6E8A-4147-A177-3AD203B41FA5}">
                      <a16:colId xmlns:a16="http://schemas.microsoft.com/office/drawing/2014/main" val="1214296590"/>
                    </a:ext>
                  </a:extLst>
                </a:gridCol>
                <a:gridCol w="369332">
                  <a:extLst>
                    <a:ext uri="{9D8B030D-6E8A-4147-A177-3AD203B41FA5}">
                      <a16:colId xmlns:a16="http://schemas.microsoft.com/office/drawing/2014/main" val="859180312"/>
                    </a:ext>
                  </a:extLst>
                </a:gridCol>
                <a:gridCol w="465773">
                  <a:extLst>
                    <a:ext uri="{9D8B030D-6E8A-4147-A177-3AD203B41FA5}">
                      <a16:colId xmlns:a16="http://schemas.microsoft.com/office/drawing/2014/main" val="26936656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fr-FR" sz="1400" dirty="0"/>
                        <a:t>Trial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Genotype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CIR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HT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SUR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57396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fr-FR" sz="1400" dirty="0"/>
                        <a:t>Domaine de Valcros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6579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600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1592499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Domaine de Valcros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6580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482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62690855"/>
                  </a:ext>
                </a:extLst>
              </a:tr>
            </a:tbl>
          </a:graphicData>
        </a:graphic>
      </p:graphicFrame>
      <p:graphicFrame>
        <p:nvGraphicFramePr>
          <p:cNvPr id="51" name="Tableau 50"/>
          <p:cNvGraphicFramePr>
            <a:graphicFrameLocks noGrp="1"/>
          </p:cNvGraphicFramePr>
          <p:nvPr/>
        </p:nvGraphicFramePr>
        <p:xfrm>
          <a:off x="4651565" y="1668845"/>
          <a:ext cx="2520316" cy="8458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859870">
                  <a:extLst>
                    <a:ext uri="{9D8B030D-6E8A-4147-A177-3AD203B41FA5}">
                      <a16:colId xmlns:a16="http://schemas.microsoft.com/office/drawing/2014/main" val="1441682219"/>
                    </a:ext>
                  </a:extLst>
                </a:gridCol>
                <a:gridCol w="872966">
                  <a:extLst>
                    <a:ext uri="{9D8B030D-6E8A-4147-A177-3AD203B41FA5}">
                      <a16:colId xmlns:a16="http://schemas.microsoft.com/office/drawing/2014/main" val="3993560237"/>
                    </a:ext>
                  </a:extLst>
                </a:gridCol>
                <a:gridCol w="350282">
                  <a:extLst>
                    <a:ext uri="{9D8B030D-6E8A-4147-A177-3AD203B41FA5}">
                      <a16:colId xmlns:a16="http://schemas.microsoft.com/office/drawing/2014/main" val="859180312"/>
                    </a:ext>
                  </a:extLst>
                </a:gridCol>
                <a:gridCol w="437198">
                  <a:extLst>
                    <a:ext uri="{9D8B030D-6E8A-4147-A177-3AD203B41FA5}">
                      <a16:colId xmlns:a16="http://schemas.microsoft.com/office/drawing/2014/main" val="207803750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fr-FR" sz="1400" dirty="0"/>
                        <a:t>Trial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Genotype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CIR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57396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fr-FR" sz="1400" dirty="0"/>
                        <a:t>La Nerthe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6579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23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650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1592499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La Nerthe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6580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28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514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62690855"/>
                  </a:ext>
                </a:extLst>
              </a:tr>
            </a:tbl>
          </a:graphicData>
        </a:graphic>
      </p:graphicFrame>
      <p:grpSp>
        <p:nvGrpSpPr>
          <p:cNvPr id="52" name="Groupe 51"/>
          <p:cNvGrpSpPr/>
          <p:nvPr/>
        </p:nvGrpSpPr>
        <p:grpSpPr>
          <a:xfrm>
            <a:off x="3200404" y="1677824"/>
            <a:ext cx="1295003" cy="267789"/>
            <a:chOff x="3561805" y="946049"/>
            <a:chExt cx="1726671" cy="357052"/>
          </a:xfrm>
        </p:grpSpPr>
        <p:sp>
          <p:nvSpPr>
            <p:cNvPr id="53" name="Rectangle à coins arrondis 52"/>
            <p:cNvSpPr/>
            <p:nvPr/>
          </p:nvSpPr>
          <p:spPr>
            <a:xfrm>
              <a:off x="3561805" y="946050"/>
              <a:ext cx="561313" cy="357051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 dirty="0"/>
            </a:p>
          </p:txBody>
        </p:sp>
        <p:sp>
          <p:nvSpPr>
            <p:cNvPr id="54" name="Rectangle à coins arrondis 53"/>
            <p:cNvSpPr/>
            <p:nvPr/>
          </p:nvSpPr>
          <p:spPr>
            <a:xfrm>
              <a:off x="4650378" y="946049"/>
              <a:ext cx="638098" cy="357051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 dirty="0"/>
            </a:p>
          </p:txBody>
        </p:sp>
      </p:grpSp>
      <p:sp>
        <p:nvSpPr>
          <p:cNvPr id="55" name="Rectangle à coins arrondis 54"/>
          <p:cNvSpPr/>
          <p:nvPr/>
        </p:nvSpPr>
        <p:spPr>
          <a:xfrm>
            <a:off x="6746979" y="1684348"/>
            <a:ext cx="403129" cy="26778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graphicFrame>
        <p:nvGraphicFramePr>
          <p:cNvPr id="4" name="Tableau 3"/>
          <p:cNvGraphicFramePr>
            <a:graphicFrameLocks noGrp="1"/>
          </p:cNvGraphicFramePr>
          <p:nvPr/>
        </p:nvGraphicFramePr>
        <p:xfrm>
          <a:off x="84592" y="3132080"/>
          <a:ext cx="2055923" cy="114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0235">
                  <a:extLst>
                    <a:ext uri="{9D8B030D-6E8A-4147-A177-3AD203B41FA5}">
                      <a16:colId xmlns:a16="http://schemas.microsoft.com/office/drawing/2014/main" val="2691076737"/>
                    </a:ext>
                  </a:extLst>
                </a:gridCol>
                <a:gridCol w="935688">
                  <a:extLst>
                    <a:ext uri="{9D8B030D-6E8A-4147-A177-3AD203B41FA5}">
                      <a16:colId xmlns:a16="http://schemas.microsoft.com/office/drawing/2014/main" val="645426950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u="none" strike="noStrike" dirty="0">
                          <a:effectLst/>
                        </a:rPr>
                        <a:t>Variable ID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Variable name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2674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CO_357:0000082</a:t>
                      </a:r>
                    </a:p>
                  </a:txBody>
                  <a:tcPr marL="7144" marR="7144" marT="7144" marB="0" anchor="b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</a:t>
                      </a:r>
                    </a:p>
                  </a:txBody>
                  <a:tcPr marL="7144" marR="7144" marT="7144" marB="0" anchor="b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78484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CO_357:0000019</a:t>
                      </a:r>
                    </a:p>
                  </a:txBody>
                  <a:tcPr marL="7144" marR="7144" marT="7144" marB="0" anchor="b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CIR</a:t>
                      </a:r>
                    </a:p>
                  </a:txBody>
                  <a:tcPr marL="7144" marR="7144" marT="7144" marB="0" anchor="b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9048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CO_357:0000020</a:t>
                      </a:r>
                    </a:p>
                  </a:txBody>
                  <a:tcPr marL="7144" marR="7144" marT="7144" marB="0" anchor="b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CIR1</a:t>
                      </a:r>
                    </a:p>
                  </a:txBody>
                  <a:tcPr marL="7144" marR="7144" marT="7144" marB="0" anchor="b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685653"/>
                  </a:ext>
                </a:extLst>
              </a:tr>
            </a:tbl>
          </a:graphicData>
        </a:graphic>
      </p:graphicFrame>
      <p:graphicFrame>
        <p:nvGraphicFramePr>
          <p:cNvPr id="5" name="Tableau 4"/>
          <p:cNvGraphicFramePr>
            <a:graphicFrameLocks noGrp="1"/>
          </p:cNvGraphicFramePr>
          <p:nvPr/>
        </p:nvGraphicFramePr>
        <p:xfrm>
          <a:off x="2136691" y="3132080"/>
          <a:ext cx="2353580" cy="114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0235">
                  <a:extLst>
                    <a:ext uri="{9D8B030D-6E8A-4147-A177-3AD203B41FA5}">
                      <a16:colId xmlns:a16="http://schemas.microsoft.com/office/drawing/2014/main" val="2363349055"/>
                    </a:ext>
                  </a:extLst>
                </a:gridCol>
                <a:gridCol w="1233345">
                  <a:extLst>
                    <a:ext uri="{9D8B030D-6E8A-4147-A177-3AD203B41FA5}">
                      <a16:colId xmlns:a16="http://schemas.microsoft.com/office/drawing/2014/main" val="2059225586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u="none" strike="noStrike" dirty="0">
                          <a:effectLst/>
                        </a:rPr>
                        <a:t>Trait ID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Trait name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85477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CO_357:1000070</a:t>
                      </a:r>
                    </a:p>
                  </a:txBody>
                  <a:tcPr marL="7144" marR="7144" marT="7144" marB="0" anchor="b"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Survival</a:t>
                      </a:r>
                    </a:p>
                  </a:txBody>
                  <a:tcPr marL="7144" marR="7144" marT="7144" marB="0" anchor="b"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218599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CO_357:1000012</a:t>
                      </a:r>
                    </a:p>
                  </a:txBody>
                  <a:tcPr marL="7144" marR="7144" marT="7144" marB="0" anchor="b"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Tree circumference</a:t>
                      </a:r>
                    </a:p>
                  </a:txBody>
                  <a:tcPr marL="7144" marR="7144" marT="7144" marB="0" anchor="b"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43798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CO_357:1000012</a:t>
                      </a:r>
                    </a:p>
                  </a:txBody>
                  <a:tcPr marL="7144" marR="7144" marT="7144" marB="0" anchor="b"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Tree circumference</a:t>
                      </a:r>
                    </a:p>
                  </a:txBody>
                  <a:tcPr marL="7144" marR="7144" marT="7144" marB="0" anchor="b"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364958"/>
                  </a:ext>
                </a:extLst>
              </a:tr>
            </a:tbl>
          </a:graphicData>
        </a:graphic>
      </p:graphicFrame>
      <p:graphicFrame>
        <p:nvGraphicFramePr>
          <p:cNvPr id="6" name="Tableau 5"/>
          <p:cNvGraphicFramePr>
            <a:graphicFrameLocks noGrp="1"/>
          </p:cNvGraphicFramePr>
          <p:nvPr/>
        </p:nvGraphicFramePr>
        <p:xfrm>
          <a:off x="4489720" y="3132081"/>
          <a:ext cx="2615184" cy="11427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0235">
                  <a:extLst>
                    <a:ext uri="{9D8B030D-6E8A-4147-A177-3AD203B41FA5}">
                      <a16:colId xmlns:a16="http://schemas.microsoft.com/office/drawing/2014/main" val="1915170317"/>
                    </a:ext>
                  </a:extLst>
                </a:gridCol>
                <a:gridCol w="1494949">
                  <a:extLst>
                    <a:ext uri="{9D8B030D-6E8A-4147-A177-3AD203B41FA5}">
                      <a16:colId xmlns:a16="http://schemas.microsoft.com/office/drawing/2014/main" val="1478615958"/>
                    </a:ext>
                  </a:extLst>
                </a:gridCol>
              </a:tblGrid>
              <a:tr h="28549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u="none" strike="noStrike" dirty="0">
                          <a:effectLst/>
                        </a:rPr>
                        <a:t>Method ID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Method name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79647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CO_357:2000003</a:t>
                      </a:r>
                    </a:p>
                  </a:txBody>
                  <a:tcPr marL="7144" marR="7144" marT="7144" marB="0" anchor="b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 scoring</a:t>
                      </a:r>
                    </a:p>
                  </a:txBody>
                  <a:tcPr marL="7144" marR="7144" marT="7144" marB="0" anchor="b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43559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CO_357:2000017</a:t>
                      </a:r>
                    </a:p>
                  </a:txBody>
                  <a:tcPr marL="7144" marR="7144" marT="7144" marB="0" anchor="b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Ribbon 130cm protocol</a:t>
                      </a:r>
                    </a:p>
                  </a:txBody>
                  <a:tcPr marL="7144" marR="7144" marT="7144" marB="0" anchor="b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46874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CO_357:2000018</a:t>
                      </a:r>
                    </a:p>
                  </a:txBody>
                  <a:tcPr marL="7144" marR="7144" marT="7144" marB="0" anchor="b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Ribbon 1m protocol</a:t>
                      </a:r>
                    </a:p>
                  </a:txBody>
                  <a:tcPr marL="7144" marR="7144" marT="7144" marB="0" anchor="b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272118"/>
                  </a:ext>
                </a:extLst>
              </a:tr>
            </a:tbl>
          </a:graphicData>
        </a:graphic>
      </p:graphicFrame>
      <p:graphicFrame>
        <p:nvGraphicFramePr>
          <p:cNvPr id="10" name="Tableau 9"/>
          <p:cNvGraphicFramePr>
            <a:graphicFrameLocks noGrp="1"/>
          </p:cNvGraphicFramePr>
          <p:nvPr/>
        </p:nvGraphicFramePr>
        <p:xfrm>
          <a:off x="7104904" y="3132080"/>
          <a:ext cx="1965960" cy="114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0235">
                  <a:extLst>
                    <a:ext uri="{9D8B030D-6E8A-4147-A177-3AD203B41FA5}">
                      <a16:colId xmlns:a16="http://schemas.microsoft.com/office/drawing/2014/main" val="3959240874"/>
                    </a:ext>
                  </a:extLst>
                </a:gridCol>
                <a:gridCol w="845725">
                  <a:extLst>
                    <a:ext uri="{9D8B030D-6E8A-4147-A177-3AD203B41FA5}">
                      <a16:colId xmlns:a16="http://schemas.microsoft.com/office/drawing/2014/main" val="243806386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u="none" strike="noStrike" dirty="0">
                          <a:effectLst/>
                        </a:rPr>
                        <a:t>Scale ID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Scale name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88512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CO_357:3000036</a:t>
                      </a:r>
                    </a:p>
                  </a:txBody>
                  <a:tcPr marL="7144" marR="7144" marT="7144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Survival scale</a:t>
                      </a:r>
                    </a:p>
                  </a:txBody>
                  <a:tcPr marL="7144" marR="7144" marT="7144" marB="0" anchor="b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423095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UO:0000016</a:t>
                      </a:r>
                    </a:p>
                  </a:txBody>
                  <a:tcPr marL="7144" marR="7144" marT="7144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mm</a:t>
                      </a:r>
                    </a:p>
                  </a:txBody>
                  <a:tcPr marL="7144" marR="7144" marT="7144" marB="0" anchor="b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31537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UO:0000016</a:t>
                      </a:r>
                    </a:p>
                  </a:txBody>
                  <a:tcPr marL="7144" marR="7144" marT="7144" marB="0" anchor="b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mm</a:t>
                      </a:r>
                    </a:p>
                  </a:txBody>
                  <a:tcPr marL="7144" marR="7144" marT="7144" marB="0" anchor="b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767762"/>
                  </a:ext>
                </a:extLst>
              </a:tr>
            </a:tbl>
          </a:graphicData>
        </a:graphic>
      </p:graphicFrame>
      <p:cxnSp>
        <p:nvCxnSpPr>
          <p:cNvPr id="40" name="Connecteur droit avec flèche 39"/>
          <p:cNvCxnSpPr>
            <a:stCxn id="53" idx="2"/>
          </p:cNvCxnSpPr>
          <p:nvPr/>
        </p:nvCxnSpPr>
        <p:spPr>
          <a:xfrm flipH="1">
            <a:off x="1785751" y="1945613"/>
            <a:ext cx="1625145" cy="188996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>
            <a:stCxn id="55" idx="2"/>
          </p:cNvCxnSpPr>
          <p:nvPr/>
        </p:nvCxnSpPr>
        <p:spPr>
          <a:xfrm flipH="1">
            <a:off x="1785751" y="1952136"/>
            <a:ext cx="5162793" cy="221001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54" idx="2"/>
          </p:cNvCxnSpPr>
          <p:nvPr/>
        </p:nvCxnSpPr>
        <p:spPr>
          <a:xfrm flipH="1">
            <a:off x="1691682" y="1945612"/>
            <a:ext cx="2564438" cy="1615094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765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343021B2-4841-F743-997F-BFB8E0743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Semantic</a:t>
            </a:r>
            <a:endParaRPr lang="fr-FR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9E81BE9C-779A-CF46-900E-41FC76629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Define</a:t>
            </a:r>
            <a:r>
              <a:rPr lang="fr-FR" dirty="0"/>
              <a:t> concepts: plant, </a:t>
            </a:r>
            <a:r>
              <a:rPr lang="fr-FR" dirty="0" err="1"/>
              <a:t>micro_plot</a:t>
            </a:r>
            <a:r>
              <a:rPr lang="fr-FR" dirty="0"/>
              <a:t>, </a:t>
            </a:r>
            <a:r>
              <a:rPr lang="fr-FR" dirty="0" err="1"/>
              <a:t>phenotype</a:t>
            </a:r>
            <a:r>
              <a:rPr lang="fr-FR" dirty="0"/>
              <a:t>, </a:t>
            </a:r>
            <a:r>
              <a:rPr lang="fr-FR" dirty="0" err="1"/>
              <a:t>experiment</a:t>
            </a:r>
            <a:r>
              <a:rPr lang="fr-FR" dirty="0"/>
              <a:t>, </a:t>
            </a:r>
            <a:r>
              <a:rPr lang="fr-FR" dirty="0" err="1"/>
              <a:t>event</a:t>
            </a:r>
            <a:endParaRPr lang="fr-FR" dirty="0"/>
          </a:p>
          <a:p>
            <a:r>
              <a:rPr lang="fr-FR" dirty="0" err="1"/>
              <a:t>Define</a:t>
            </a:r>
            <a:r>
              <a:rPr lang="fr-FR" dirty="0"/>
              <a:t> Relations: </a:t>
            </a:r>
            <a:r>
              <a:rPr lang="fr-FR" dirty="0" err="1"/>
              <a:t>micro_plot</a:t>
            </a:r>
            <a:r>
              <a:rPr lang="fr-FR" dirty="0"/>
              <a:t> </a:t>
            </a:r>
            <a:r>
              <a:rPr lang="fr-FR" dirty="0" err="1"/>
              <a:t>contains</a:t>
            </a:r>
            <a:r>
              <a:rPr lang="fr-FR" dirty="0"/>
              <a:t> plant </a:t>
            </a:r>
          </a:p>
          <a:p>
            <a:r>
              <a:rPr lang="fr-FR" dirty="0"/>
              <a:t>Common </a:t>
            </a:r>
            <a:r>
              <a:rPr lang="fr-FR" dirty="0" err="1"/>
              <a:t>Vocabularies</a:t>
            </a:r>
            <a:r>
              <a:rPr lang="fr-FR" dirty="0"/>
              <a:t> and ontologies</a:t>
            </a:r>
          </a:p>
          <a:p>
            <a:pPr lvl="1"/>
            <a:r>
              <a:rPr lang="fr-FR" dirty="0" err="1"/>
              <a:t>Agrovoc</a:t>
            </a:r>
            <a:r>
              <a:rPr lang="fr-FR" dirty="0"/>
              <a:t>, Plant </a:t>
            </a:r>
            <a:r>
              <a:rPr lang="fr-FR" dirty="0" err="1"/>
              <a:t>Ontology</a:t>
            </a:r>
            <a:r>
              <a:rPr lang="fr-FR" dirty="0"/>
              <a:t>, </a:t>
            </a:r>
            <a:r>
              <a:rPr lang="fr-FR" dirty="0" err="1"/>
              <a:t>Crop</a:t>
            </a:r>
            <a:r>
              <a:rPr lang="fr-FR" dirty="0"/>
              <a:t> </a:t>
            </a:r>
            <a:r>
              <a:rPr lang="fr-FR" dirty="0" err="1"/>
              <a:t>Ontology</a:t>
            </a:r>
            <a:r>
              <a:rPr lang="fr-FR" dirty="0"/>
              <a:t>, </a:t>
            </a:r>
            <a:r>
              <a:rPr lang="fr-FR" dirty="0" err="1"/>
              <a:t>Environment</a:t>
            </a:r>
            <a:r>
              <a:rPr lang="fr-FR" dirty="0"/>
              <a:t> </a:t>
            </a:r>
            <a:r>
              <a:rPr lang="fr-FR" dirty="0" err="1"/>
              <a:t>Ontology</a:t>
            </a:r>
            <a:r>
              <a:rPr lang="fr-FR" dirty="0"/>
              <a:t>, …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7098C20-54B7-E444-A2B7-A5E7F1963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 September 2018</a:t>
            </a:r>
            <a:endParaRPr lang="fr-FR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053AA4A5-CC9F-C343-BDD4-CF33A560DC93}"/>
              </a:ext>
            </a:extLst>
          </p:cNvPr>
          <p:cNvSpPr/>
          <p:nvPr/>
        </p:nvSpPr>
        <p:spPr>
          <a:xfrm>
            <a:off x="1022464" y="3039060"/>
            <a:ext cx="940207" cy="28639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Study</a:t>
            </a:r>
            <a:endParaRPr lang="fr-FR" sz="16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4AFEE6C-77AD-0141-A2B6-51B4D155EEC9}"/>
              </a:ext>
            </a:extLst>
          </p:cNvPr>
          <p:cNvSpPr/>
          <p:nvPr/>
        </p:nvSpPr>
        <p:spPr>
          <a:xfrm>
            <a:off x="590010" y="3691567"/>
            <a:ext cx="1805116" cy="53974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/>
              <a:t>Observation Unit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3849687C-8131-714C-AB63-990D1E44DABE}"/>
              </a:ext>
            </a:extLst>
          </p:cNvPr>
          <p:cNvCxnSpPr>
            <a:cxnSpLocks/>
            <a:stCxn id="8" idx="4"/>
            <a:endCxn id="9" idx="0"/>
          </p:cNvCxnSpPr>
          <p:nvPr/>
        </p:nvCxnSpPr>
        <p:spPr>
          <a:xfrm>
            <a:off x="1492568" y="3325450"/>
            <a:ext cx="0" cy="366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10">
            <a:extLst>
              <a:ext uri="{FF2B5EF4-FFF2-40B4-BE49-F238E27FC236}">
                <a16:creationId xmlns:a16="http://schemas.microsoft.com/office/drawing/2014/main" id="{F3CE85D6-199D-234F-B6F2-EE53798310F2}"/>
              </a:ext>
            </a:extLst>
          </p:cNvPr>
          <p:cNvSpPr/>
          <p:nvPr/>
        </p:nvSpPr>
        <p:spPr>
          <a:xfrm>
            <a:off x="742586" y="4612262"/>
            <a:ext cx="1477468" cy="28327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Measure</a:t>
            </a:r>
            <a:endParaRPr lang="fr-FR" sz="1600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9CC90749-959B-0D4F-979D-641CD0AE8ABA}"/>
              </a:ext>
            </a:extLst>
          </p:cNvPr>
          <p:cNvCxnSpPr>
            <a:cxnSpLocks/>
            <a:stCxn id="9" idx="4"/>
            <a:endCxn id="11" idx="0"/>
          </p:cNvCxnSpPr>
          <p:nvPr/>
        </p:nvCxnSpPr>
        <p:spPr>
          <a:xfrm flipH="1">
            <a:off x="1481320" y="4231307"/>
            <a:ext cx="11248" cy="380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>
            <a:extLst>
              <a:ext uri="{FF2B5EF4-FFF2-40B4-BE49-F238E27FC236}">
                <a16:creationId xmlns:a16="http://schemas.microsoft.com/office/drawing/2014/main" id="{A48C7692-9B78-B841-A3D1-E7478A033A09}"/>
              </a:ext>
            </a:extLst>
          </p:cNvPr>
          <p:cNvSpPr/>
          <p:nvPr/>
        </p:nvSpPr>
        <p:spPr>
          <a:xfrm>
            <a:off x="179512" y="5117706"/>
            <a:ext cx="1045181" cy="29983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/>
              <a:t>Value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A5126592-682A-D844-AC3D-16A93739D381}"/>
              </a:ext>
            </a:extLst>
          </p:cNvPr>
          <p:cNvSpPr/>
          <p:nvPr/>
        </p:nvSpPr>
        <p:spPr>
          <a:xfrm>
            <a:off x="786510" y="5528878"/>
            <a:ext cx="1412116" cy="29983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Ontology</a:t>
            </a:r>
            <a:endParaRPr lang="fr-FR" sz="1600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890EC1E7-884F-9C41-A710-8EB72B2F7368}"/>
              </a:ext>
            </a:extLst>
          </p:cNvPr>
          <p:cNvSpPr/>
          <p:nvPr/>
        </p:nvSpPr>
        <p:spPr>
          <a:xfrm>
            <a:off x="1765323" y="5105214"/>
            <a:ext cx="1029052" cy="29983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/>
              <a:t>Time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F55C7A25-133F-DB4F-9549-A26BCA2D7432}"/>
              </a:ext>
            </a:extLst>
          </p:cNvPr>
          <p:cNvCxnSpPr>
            <a:cxnSpLocks/>
            <a:stCxn id="11" idx="4"/>
            <a:endCxn id="14" idx="0"/>
          </p:cNvCxnSpPr>
          <p:nvPr/>
        </p:nvCxnSpPr>
        <p:spPr>
          <a:xfrm>
            <a:off x="1481320" y="4895535"/>
            <a:ext cx="11248" cy="633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BADB75F-02EC-C54A-A4A3-91A949481AF8}"/>
              </a:ext>
            </a:extLst>
          </p:cNvPr>
          <p:cNvCxnSpPr>
            <a:cxnSpLocks/>
            <a:stCxn id="13" idx="7"/>
            <a:endCxn id="11" idx="4"/>
          </p:cNvCxnSpPr>
          <p:nvPr/>
        </p:nvCxnSpPr>
        <p:spPr>
          <a:xfrm flipV="1">
            <a:off x="1071630" y="4895535"/>
            <a:ext cx="409690" cy="2660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1B4E2921-02F2-2748-AC64-A5EE4E761678}"/>
              </a:ext>
            </a:extLst>
          </p:cNvPr>
          <p:cNvCxnSpPr>
            <a:cxnSpLocks/>
            <a:stCxn id="11" idx="4"/>
            <a:endCxn id="15" idx="1"/>
          </p:cNvCxnSpPr>
          <p:nvPr/>
        </p:nvCxnSpPr>
        <p:spPr>
          <a:xfrm>
            <a:off x="1481320" y="4895535"/>
            <a:ext cx="434704" cy="253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07CDDB19-BC89-A049-9F9E-A75D8D450F2D}"/>
              </a:ext>
            </a:extLst>
          </p:cNvPr>
          <p:cNvSpPr/>
          <p:nvPr/>
        </p:nvSpPr>
        <p:spPr>
          <a:xfrm>
            <a:off x="2622815" y="4128155"/>
            <a:ext cx="1589145" cy="31662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Treatment</a:t>
            </a:r>
            <a:endParaRPr lang="fr-FR" sz="1600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7872749C-6BB6-E549-9D5F-67E44442D2BC}"/>
              </a:ext>
            </a:extLst>
          </p:cNvPr>
          <p:cNvSpPr/>
          <p:nvPr/>
        </p:nvSpPr>
        <p:spPr>
          <a:xfrm>
            <a:off x="2650797" y="3681348"/>
            <a:ext cx="1477468" cy="28327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/>
              <a:t>Factor</a:t>
            </a:r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E701B773-99C5-C140-9E79-E837013E9CF5}"/>
              </a:ext>
            </a:extLst>
          </p:cNvPr>
          <p:cNvCxnSpPr>
            <a:cxnSpLocks/>
            <a:stCxn id="9" idx="6"/>
            <a:endCxn id="19" idx="2"/>
          </p:cNvCxnSpPr>
          <p:nvPr/>
        </p:nvCxnSpPr>
        <p:spPr>
          <a:xfrm>
            <a:off x="2395126" y="3961437"/>
            <a:ext cx="227689" cy="325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7E6D363E-8787-504B-8568-4CED6199F7E2}"/>
              </a:ext>
            </a:extLst>
          </p:cNvPr>
          <p:cNvCxnSpPr>
            <a:cxnSpLocks/>
            <a:stCxn id="9" idx="6"/>
            <a:endCxn id="20" idx="2"/>
          </p:cNvCxnSpPr>
          <p:nvPr/>
        </p:nvCxnSpPr>
        <p:spPr>
          <a:xfrm flipV="1">
            <a:off x="2395126" y="3822985"/>
            <a:ext cx="255671" cy="138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Shape 19">
            <a:extLst>
              <a:ext uri="{FF2B5EF4-FFF2-40B4-BE49-F238E27FC236}">
                <a16:creationId xmlns:a16="http://schemas.microsoft.com/office/drawing/2014/main" id="{3960B5D8-DD81-ED4A-8FCD-201020EB30AA}"/>
              </a:ext>
            </a:extLst>
          </p:cNvPr>
          <p:cNvSpPr txBox="1"/>
          <p:nvPr/>
        </p:nvSpPr>
        <p:spPr>
          <a:xfrm>
            <a:off x="6604691" y="4955638"/>
            <a:ext cx="10296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fr-FR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contains</a:t>
            </a:r>
            <a:endParaRPr lang="fr-FR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TextShape 20">
            <a:extLst>
              <a:ext uri="{FF2B5EF4-FFF2-40B4-BE49-F238E27FC236}">
                <a16:creationId xmlns:a16="http://schemas.microsoft.com/office/drawing/2014/main" id="{C884436D-6FE8-DC40-9FDA-34F26CC8ACC1}"/>
              </a:ext>
            </a:extLst>
          </p:cNvPr>
          <p:cNvSpPr txBox="1"/>
          <p:nvPr/>
        </p:nvSpPr>
        <p:spPr>
          <a:xfrm>
            <a:off x="5962844" y="4552988"/>
            <a:ext cx="10296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fr-FR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contains</a:t>
            </a:r>
            <a:endParaRPr lang="fr-FR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TextShape 26">
            <a:extLst>
              <a:ext uri="{FF2B5EF4-FFF2-40B4-BE49-F238E27FC236}">
                <a16:creationId xmlns:a16="http://schemas.microsoft.com/office/drawing/2014/main" id="{252EDDF8-7C8A-F04D-84C8-1543BFCDEBF9}"/>
              </a:ext>
            </a:extLst>
          </p:cNvPr>
          <p:cNvSpPr txBox="1"/>
          <p:nvPr/>
        </p:nvSpPr>
        <p:spPr>
          <a:xfrm>
            <a:off x="5966857" y="3690028"/>
            <a:ext cx="15372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fr-FR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hasGenotype</a:t>
            </a:r>
            <a:endParaRPr lang="fr-FR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TextShape 30">
            <a:extLst>
              <a:ext uri="{FF2B5EF4-FFF2-40B4-BE49-F238E27FC236}">
                <a16:creationId xmlns:a16="http://schemas.microsoft.com/office/drawing/2014/main" id="{0ADA024C-FD34-AF43-8901-C22358EFEAC5}"/>
              </a:ext>
            </a:extLst>
          </p:cNvPr>
          <p:cNvSpPr txBox="1"/>
          <p:nvPr/>
        </p:nvSpPr>
        <p:spPr>
          <a:xfrm>
            <a:off x="7864691" y="4539002"/>
            <a:ext cx="115452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fr-FR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is-applied</a:t>
            </a:r>
            <a:endParaRPr lang="fr-FR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29A1476B-6A14-1643-A931-AB3D5D7EAC2E}"/>
              </a:ext>
            </a:extLst>
          </p:cNvPr>
          <p:cNvSpPr/>
          <p:nvPr/>
        </p:nvSpPr>
        <p:spPr>
          <a:xfrm>
            <a:off x="5257989" y="4231307"/>
            <a:ext cx="1477468" cy="28327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/>
              <a:t>Plant</a:t>
            </a:r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BC88AF15-2732-E74B-A599-6CFF5556BBEF}"/>
              </a:ext>
            </a:extLst>
          </p:cNvPr>
          <p:cNvSpPr/>
          <p:nvPr/>
        </p:nvSpPr>
        <p:spPr>
          <a:xfrm>
            <a:off x="7348338" y="5108313"/>
            <a:ext cx="1477468" cy="28327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/>
              <a:t>plot</a:t>
            </a:r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F5FA7FFA-B163-D044-8427-5E7E1DCA3276}"/>
              </a:ext>
            </a:extLst>
          </p:cNvPr>
          <p:cNvSpPr/>
          <p:nvPr/>
        </p:nvSpPr>
        <p:spPr>
          <a:xfrm>
            <a:off x="5279918" y="5176843"/>
            <a:ext cx="1533225" cy="28327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micro_plot</a:t>
            </a:r>
            <a:endParaRPr lang="fr-FR" sz="1600" dirty="0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7D99DE63-2057-C147-B079-117D92506468}"/>
              </a:ext>
            </a:extLst>
          </p:cNvPr>
          <p:cNvSpPr/>
          <p:nvPr/>
        </p:nvSpPr>
        <p:spPr>
          <a:xfrm>
            <a:off x="5257989" y="3133494"/>
            <a:ext cx="1477468" cy="28327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Genotype</a:t>
            </a:r>
            <a:endParaRPr lang="fr-FR" sz="1600" dirty="0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1FFEB424-2FB9-F74E-A1CA-BB66806D5A6D}"/>
              </a:ext>
            </a:extLst>
          </p:cNvPr>
          <p:cNvSpPr/>
          <p:nvPr/>
        </p:nvSpPr>
        <p:spPr>
          <a:xfrm>
            <a:off x="7585868" y="4036261"/>
            <a:ext cx="1589145" cy="31662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Treatments</a:t>
            </a:r>
            <a:endParaRPr lang="fr-FR" sz="1600" dirty="0"/>
          </a:p>
        </p:txBody>
      </p: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A0FDE20F-85D7-8544-9565-95B3931C061E}"/>
              </a:ext>
            </a:extLst>
          </p:cNvPr>
          <p:cNvCxnSpPr>
            <a:cxnSpLocks/>
            <a:stCxn id="73" idx="5"/>
            <a:endCxn id="70" idx="7"/>
          </p:cNvCxnSpPr>
          <p:nvPr/>
        </p:nvCxnSpPr>
        <p:spPr>
          <a:xfrm flipH="1">
            <a:off x="8609436" y="4306516"/>
            <a:ext cx="332852" cy="843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069AFE01-DF2F-6747-9E25-AE268F6FBCD0}"/>
              </a:ext>
            </a:extLst>
          </p:cNvPr>
          <p:cNvCxnSpPr>
            <a:cxnSpLocks/>
            <a:stCxn id="70" idx="2"/>
            <a:endCxn id="71" idx="6"/>
          </p:cNvCxnSpPr>
          <p:nvPr/>
        </p:nvCxnSpPr>
        <p:spPr>
          <a:xfrm flipH="1">
            <a:off x="6813143" y="5249950"/>
            <a:ext cx="535195" cy="68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20C30F49-56BC-0A47-B2CA-08098BF98E78}"/>
              </a:ext>
            </a:extLst>
          </p:cNvPr>
          <p:cNvCxnSpPr>
            <a:cxnSpLocks/>
            <a:stCxn id="71" idx="0"/>
            <a:endCxn id="69" idx="4"/>
          </p:cNvCxnSpPr>
          <p:nvPr/>
        </p:nvCxnSpPr>
        <p:spPr>
          <a:xfrm flipH="1" flipV="1">
            <a:off x="5996723" y="4514580"/>
            <a:ext cx="49808" cy="662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>
            <a:extLst>
              <a:ext uri="{FF2B5EF4-FFF2-40B4-BE49-F238E27FC236}">
                <a16:creationId xmlns:a16="http://schemas.microsoft.com/office/drawing/2014/main" id="{62AE84DB-1E8C-614B-90B7-6FDC9F49AF57}"/>
              </a:ext>
            </a:extLst>
          </p:cNvPr>
          <p:cNvCxnSpPr>
            <a:cxnSpLocks/>
            <a:stCxn id="69" idx="0"/>
            <a:endCxn id="72" idx="4"/>
          </p:cNvCxnSpPr>
          <p:nvPr/>
        </p:nvCxnSpPr>
        <p:spPr>
          <a:xfrm flipV="1">
            <a:off x="5996723" y="3416767"/>
            <a:ext cx="0" cy="814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311E05A-E290-C54E-9D13-50E7CE9C69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3623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47296A9F-E0AF-0C49-8678-165C718CC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First Hands 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8A7B464-CA2C-324D-B159-B06A99D343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54EA67-C2CB-294F-8207-A299150317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/>
              <a:pPr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61806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F1AE36DE-25C7-1340-9D33-6A28D76CC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Fill</a:t>
            </a:r>
            <a:r>
              <a:rPr lang="fr-FR" dirty="0"/>
              <a:t> TDv5 for the </a:t>
            </a:r>
            <a:r>
              <a:rPr lang="fr-FR" dirty="0" err="1"/>
              <a:t>following</a:t>
            </a:r>
            <a:r>
              <a:rPr lang="fr-FR" dirty="0"/>
              <a:t> variables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67DB442E-78DF-614B-8337-EAC54277D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AGM</a:t>
            </a:r>
          </a:p>
          <a:p>
            <a:pPr lvl="1"/>
            <a:r>
              <a:rPr lang="en-US" dirty="0"/>
              <a:t>The Above-ground matter of the plants have been harvested for a whole plot, dried out then weighted. The result has been expressed in grams by square meters and tons by hectares</a:t>
            </a:r>
          </a:p>
          <a:p>
            <a:pPr lvl="1"/>
            <a:r>
              <a:rPr lang="en-US" dirty="0"/>
              <a:t>Same measure as above but at anthesis rather than harvest.</a:t>
            </a:r>
          </a:p>
          <a:p>
            <a:pPr lvl="1"/>
            <a:r>
              <a:rPr lang="en-US" dirty="0"/>
              <a:t>Same but express the developmental stage using </a:t>
            </a:r>
            <a:r>
              <a:rPr lang="en-US" dirty="0" err="1"/>
              <a:t>zadock</a:t>
            </a:r>
            <a:r>
              <a:rPr lang="en-US" dirty="0"/>
              <a:t> (optional)</a:t>
            </a:r>
          </a:p>
          <a:p>
            <a:r>
              <a:rPr lang="en-US" dirty="0"/>
              <a:t>Grain Yield</a:t>
            </a:r>
          </a:p>
          <a:p>
            <a:pPr lvl="1"/>
            <a:r>
              <a:rPr lang="en-US" dirty="0"/>
              <a:t>The grain were harvested then weighted at 0% and 15% humidity. The result where expressed in q/ha and grams per square </a:t>
            </a:r>
            <a:r>
              <a:rPr lang="en-US" dirty="0" err="1"/>
              <a:t>metters</a:t>
            </a:r>
            <a:endParaRPr lang="en-US" dirty="0"/>
          </a:p>
          <a:p>
            <a:r>
              <a:rPr lang="en-US" dirty="0"/>
              <a:t>Disease </a:t>
            </a:r>
          </a:p>
          <a:p>
            <a:pPr lvl="1"/>
            <a:r>
              <a:rPr lang="en-US" dirty="0"/>
              <a:t>Septoria was inoculated, the inoculation date being recorded as </a:t>
            </a:r>
            <a:r>
              <a:rPr lang="en-US" dirty="0" err="1"/>
              <a:t>julian</a:t>
            </a:r>
            <a:r>
              <a:rPr lang="en-US" dirty="0"/>
              <a:t> date, day of year and degree days. The Septoria score was evaluated on two leaves, with a 1 (Resistant) to 9 (Susceptible) notation scale. Agent: </a:t>
            </a:r>
            <a:r>
              <a:rPr lang="en-US" dirty="0" err="1"/>
              <a:t>Mycosphaerella</a:t>
            </a:r>
            <a:r>
              <a:rPr lang="en-US" dirty="0"/>
              <a:t> </a:t>
            </a:r>
            <a:r>
              <a:rPr lang="en-US" dirty="0" err="1"/>
              <a:t>graminicola</a:t>
            </a:r>
            <a:r>
              <a:rPr lang="en-US" dirty="0"/>
              <a:t> (Septoria </a:t>
            </a:r>
            <a:r>
              <a:rPr lang="en-US" dirty="0" err="1"/>
              <a:t>tritici</a:t>
            </a:r>
            <a:r>
              <a:rPr lang="en-US" dirty="0"/>
              <a:t>). Symptoms: the lesions are linear and restricted laterally. The following methods were used for measurement: </a:t>
            </a:r>
            <a:r>
              <a:rPr lang="en-US" dirty="0" err="1"/>
              <a:t>Saari</a:t>
            </a:r>
            <a:r>
              <a:rPr lang="en-US" dirty="0"/>
              <a:t> and Prescott, 1975; </a:t>
            </a:r>
            <a:r>
              <a:rPr lang="en-US" dirty="0" err="1"/>
              <a:t>Eyal</a:t>
            </a:r>
            <a:r>
              <a:rPr lang="en-US" dirty="0"/>
              <a:t> et al., 1987;  </a:t>
            </a:r>
            <a:r>
              <a:rPr lang="en-US" dirty="0" err="1"/>
              <a:t>Duveiller</a:t>
            </a:r>
            <a:r>
              <a:rPr lang="en-US" dirty="0"/>
              <a:t> et al., 2012.</a:t>
            </a:r>
          </a:p>
          <a:p>
            <a:endParaRPr lang="en-US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940AFA-9FE8-A14D-A5FB-9D28AC03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 September 2018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7FD4A8A-30B7-794B-A923-0C9C4A66CD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/>
              <a:pPr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21188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Wheat</a:t>
            </a:r>
            <a:r>
              <a:rPr lang="fr-FR" dirty="0"/>
              <a:t> Variable exemple : Variable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7139" y="1057225"/>
            <a:ext cx="3904576" cy="3030680"/>
          </a:xfrm>
          <a:prstGeom prst="rect">
            <a:avLst/>
          </a:prstGeom>
        </p:spPr>
      </p:pic>
      <p:graphicFrame>
        <p:nvGraphicFramePr>
          <p:cNvPr id="7" name="Tableau 6"/>
          <p:cNvGraphicFramePr>
            <a:graphicFrameLocks noGrp="1"/>
          </p:cNvGraphicFramePr>
          <p:nvPr/>
        </p:nvGraphicFramePr>
        <p:xfrm>
          <a:off x="238124" y="4999766"/>
          <a:ext cx="8905876" cy="9208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8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0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21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87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73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87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213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32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36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043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699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5874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88864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u="none" strike="noStrike" dirty="0">
                          <a:effectLst/>
                        </a:rPr>
                        <a:t>Variable ID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43" marR="3243" marT="3243" marB="0" anchor="ctr">
                    <a:solidFill>
                      <a:srgbClr val="FFFD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u="none" strike="noStrike">
                          <a:effectLst/>
                        </a:rPr>
                        <a:t>Variable name</a:t>
                      </a:r>
                      <a:endParaRPr lang="fr-FR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43" marR="3243" marT="3243" marB="0" anchor="ctr">
                    <a:solidFill>
                      <a:srgbClr val="FFFD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u="none" strike="noStrike">
                          <a:effectLst/>
                        </a:rPr>
                        <a:t>Variable synonyms</a:t>
                      </a:r>
                      <a:endParaRPr lang="fr-FR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43" marR="3243" marT="3243" marB="0" anchor="ctr">
                    <a:solidFill>
                      <a:srgbClr val="FFFD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u="none" strike="noStrike">
                          <a:effectLst/>
                        </a:rPr>
                        <a:t>Context of use</a:t>
                      </a:r>
                      <a:endParaRPr lang="fr-FR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43" marR="3243" marT="3243" marB="0" anchor="ctr">
                    <a:solidFill>
                      <a:srgbClr val="FFFD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u="none" strike="noStrike">
                          <a:effectLst/>
                        </a:rPr>
                        <a:t>Growth stage</a:t>
                      </a:r>
                      <a:endParaRPr lang="fr-FR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43" marR="3243" marT="3243" marB="0" anchor="ctr">
                    <a:solidFill>
                      <a:srgbClr val="FFFD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u="none" strike="noStrike">
                          <a:effectLst/>
                        </a:rPr>
                        <a:t>Variable status</a:t>
                      </a:r>
                      <a:endParaRPr lang="fr-FR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43" marR="3243" marT="3243" marB="0" anchor="ctr">
                    <a:solidFill>
                      <a:srgbClr val="FFFD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u="none" strike="noStrike">
                          <a:effectLst/>
                        </a:rPr>
                        <a:t>Variable Xref</a:t>
                      </a:r>
                      <a:endParaRPr lang="fr-FR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43" marR="3243" marT="3243" marB="0" anchor="ctr">
                    <a:solidFill>
                      <a:srgbClr val="FFFD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u="none" strike="noStrike">
                          <a:effectLst/>
                        </a:rPr>
                        <a:t>Institution</a:t>
                      </a:r>
                      <a:endParaRPr lang="fr-FR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43" marR="3243" marT="3243" marB="0" anchor="ctr">
                    <a:solidFill>
                      <a:srgbClr val="FFFD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u="none" strike="noStrike">
                          <a:effectLst/>
                        </a:rPr>
                        <a:t>Scientist</a:t>
                      </a:r>
                      <a:endParaRPr lang="fr-FR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43" marR="3243" marT="3243" marB="0" anchor="ctr">
                    <a:solidFill>
                      <a:srgbClr val="FFFD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u="none" strike="noStrike">
                          <a:effectLst/>
                        </a:rPr>
                        <a:t>Date</a:t>
                      </a:r>
                      <a:endParaRPr lang="fr-FR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43" marR="3243" marT="3243" marB="0" anchor="ctr">
                    <a:solidFill>
                      <a:srgbClr val="FFFD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u="none" strike="noStrike">
                          <a:effectLst/>
                        </a:rPr>
                        <a:t>Language</a:t>
                      </a:r>
                      <a:endParaRPr lang="fr-FR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43" marR="3243" marT="3243" marB="0" anchor="ctr">
                    <a:solidFill>
                      <a:srgbClr val="FFFD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u="none" strike="noStrike" dirty="0" err="1">
                          <a:effectLst/>
                        </a:rPr>
                        <a:t>Crop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43" marR="3243" marT="3243" marB="0" anchor="ctr">
                    <a:solidFill>
                      <a:srgbClr val="FFFD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2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WIPO:0000054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43" marR="3243" marT="32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</a:rPr>
                        <a:t>AGDM.Z65_t/ha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43" marR="3243" marT="3243" marB="0" anchor="b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1200" u="none" strike="noStrike">
                          <a:effectLst/>
                        </a:rPr>
                        <a:t>Above-ground dry matter per area at anthesis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43" marR="3243" marT="3243" marB="0"/>
                </a:tc>
                <a:tc>
                  <a:txBody>
                    <a:bodyPr/>
                    <a:lstStyle/>
                    <a:p>
                      <a:pPr algn="ctr" fontAlgn="t"/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43" marR="3243" marT="324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1200" u="none" strike="noStrike">
                          <a:effectLst/>
                        </a:rPr>
                        <a:t>Z65 (Anthesis half-way (anthers occurring half way to tip and base of ear))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43" marR="3243" marT="3243" marB="0"/>
                </a:tc>
                <a:tc>
                  <a:txBody>
                    <a:bodyPr/>
                    <a:lstStyle/>
                    <a:p>
                      <a:pPr algn="ctr" fontAlgn="t"/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43" marR="3243" marT="3243" marB="0"/>
                </a:tc>
                <a:tc>
                  <a:txBody>
                    <a:bodyPr/>
                    <a:lstStyle/>
                    <a:p>
                      <a:pPr algn="ctr" fontAlgn="t"/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43" marR="3243" marT="324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1200" u="none" strike="noStrike">
                          <a:effectLst/>
                        </a:rPr>
                        <a:t>INRA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43" marR="3243" marT="324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1200" u="none" strike="noStrike">
                          <a:effectLst/>
                        </a:rPr>
                        <a:t>Jacques Le Gouis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43" marR="3243" marT="324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1200" u="none" strike="noStrike">
                          <a:effectLst/>
                        </a:rPr>
                        <a:t>15/06/2016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43" marR="3243" marT="324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1200" u="none" strike="noStrike">
                          <a:effectLst/>
                        </a:rPr>
                        <a:t>EN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43" marR="3243" marT="324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1200" u="none" strike="noStrike" dirty="0" err="1">
                          <a:effectLst/>
                        </a:rPr>
                        <a:t>Wheat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43" marR="3243" marT="3243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3205779" y="2226833"/>
            <a:ext cx="3355936" cy="387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1409252" y="4999766"/>
            <a:ext cx="1376979" cy="10567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46946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Wheat</a:t>
            </a:r>
            <a:r>
              <a:rPr lang="fr-FR" dirty="0"/>
              <a:t> Variable exemple : Variable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2898" y="1818043"/>
            <a:ext cx="3904576" cy="1065008"/>
          </a:xfrm>
          <a:prstGeom prst="rect">
            <a:avLst/>
          </a:prstGeom>
        </p:spPr>
      </p:pic>
      <p:graphicFrame>
        <p:nvGraphicFramePr>
          <p:cNvPr id="4" name="Tableau 3"/>
          <p:cNvGraphicFramePr>
            <a:graphicFrameLocks noGrp="1"/>
          </p:cNvGraphicFramePr>
          <p:nvPr/>
        </p:nvGraphicFramePr>
        <p:xfrm>
          <a:off x="107950" y="3188045"/>
          <a:ext cx="8905875" cy="377453"/>
        </p:xfrm>
        <a:graphic>
          <a:graphicData uri="http://schemas.openxmlformats.org/drawingml/2006/table">
            <a:tbl>
              <a:tblPr/>
              <a:tblGrid>
                <a:gridCol w="13425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7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5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353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21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74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2323"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Method ID</a:t>
                      </a:r>
                    </a:p>
                  </a:txBody>
                  <a:tcPr marL="5559" marR="5559" marT="5559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Method name</a:t>
                      </a:r>
                    </a:p>
                  </a:txBody>
                  <a:tcPr marL="5559" marR="5559" marT="5559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Method class</a:t>
                      </a:r>
                    </a:p>
                  </a:txBody>
                  <a:tcPr marL="5559" marR="5559" marT="5559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Method description</a:t>
                      </a:r>
                    </a:p>
                  </a:txBody>
                  <a:tcPr marL="5559" marR="5559" marT="5559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Formula</a:t>
                      </a:r>
                    </a:p>
                  </a:txBody>
                  <a:tcPr marL="5559" marR="5559" marT="5559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Method reference</a:t>
                      </a:r>
                    </a:p>
                  </a:txBody>
                  <a:tcPr marL="5559" marR="5559" marT="5559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01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WIPO:0020007</a:t>
                      </a:r>
                    </a:p>
                  </a:txBody>
                  <a:tcPr marL="5559" marR="5559" marT="5559" marB="0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Direct </a:t>
                      </a:r>
                      <a:r>
                        <a:rPr lang="fr-F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measure</a:t>
                      </a:r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</a:t>
                      </a:r>
                    </a:p>
                  </a:txBody>
                  <a:tcPr marL="5559" marR="5559" marT="5559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559" marR="5559" marT="5559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Mesure directe # ModeOp Arvalis = Sur 0.7 m²</a:t>
                      </a:r>
                    </a:p>
                  </a:txBody>
                  <a:tcPr marL="5559" marR="5559" marT="5559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559" marR="5559" marT="5559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  <a:r>
                        <a:rPr lang="sk-SK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PDF URL + PAGE</a:t>
                      </a:r>
                    </a:p>
                  </a:txBody>
                  <a:tcPr marL="5559" marR="5559" marT="5559" marB="0">
                    <a:lnL>
                      <a:noFill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5524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1EE6F-E7D7-F94C-BD6F-BD463C36E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One Trait </a:t>
            </a:r>
            <a:r>
              <a:rPr lang="fr-FR" dirty="0" err="1"/>
              <a:t>with</a:t>
            </a:r>
            <a:r>
              <a:rPr lang="fr-FR" dirty="0"/>
              <a:t> multiple variables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EA6251-E071-704E-84B2-725FD88B4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0AAC12D-97DB-0045-AE59-21F250C2DA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/>
              <a:pPr/>
              <a:t>34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93A63BE-147B-4544-8F1A-BFE1834288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66874"/>
            <a:ext cx="9144000" cy="4524251"/>
          </a:xfrm>
          <a:prstGeom prst="rect">
            <a:avLst/>
          </a:prstGeom>
        </p:spPr>
      </p:pic>
      <p:sp>
        <p:nvSpPr>
          <p:cNvPr id="7" name="Flèche vers la droite 6">
            <a:extLst>
              <a:ext uri="{FF2B5EF4-FFF2-40B4-BE49-F238E27FC236}">
                <a16:creationId xmlns:a16="http://schemas.microsoft.com/office/drawing/2014/main" id="{01C6CA4F-5E42-2B46-89FE-3214B7DF0603}"/>
              </a:ext>
            </a:extLst>
          </p:cNvPr>
          <p:cNvSpPr/>
          <p:nvPr/>
        </p:nvSpPr>
        <p:spPr>
          <a:xfrm>
            <a:off x="8028383" y="5850609"/>
            <a:ext cx="1075105" cy="471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82190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E5FCA6-0CF5-604B-B6D6-D8CC08857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B21812-FD10-934A-9C1E-BD86C042B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FF2C21F-D95F-274D-9241-59C6A4949D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/>
              <a:pPr/>
              <a:t>35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3188BE1-832D-F048-8C37-1F1DAE6C79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35" y="0"/>
            <a:ext cx="7846730" cy="6858000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6352DEC0-9835-9540-B51B-C1E95718EE0B}"/>
              </a:ext>
            </a:extLst>
          </p:cNvPr>
          <p:cNvSpPr txBox="1">
            <a:spLocks/>
          </p:cNvSpPr>
          <p:nvPr/>
        </p:nvSpPr>
        <p:spPr>
          <a:xfrm>
            <a:off x="1734807" y="-88441"/>
            <a:ext cx="6995120" cy="90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fr-FR" sz="3200" b="1" kern="1200" dirty="0" smtClean="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</a:lstStyle>
          <a:p>
            <a:r>
              <a:rPr lang="fr-FR"/>
              <a:t>One Trait with multiple variables</a:t>
            </a:r>
          </a:p>
        </p:txBody>
      </p:sp>
      <p:sp>
        <p:nvSpPr>
          <p:cNvPr id="8" name="Flèche vers la droite 7">
            <a:extLst>
              <a:ext uri="{FF2B5EF4-FFF2-40B4-BE49-F238E27FC236}">
                <a16:creationId xmlns:a16="http://schemas.microsoft.com/office/drawing/2014/main" id="{418CB190-6F55-264D-9D50-873DB1AA2E35}"/>
              </a:ext>
            </a:extLst>
          </p:cNvPr>
          <p:cNvSpPr/>
          <p:nvPr/>
        </p:nvSpPr>
        <p:spPr>
          <a:xfrm>
            <a:off x="8028383" y="5850609"/>
            <a:ext cx="1075105" cy="471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62AA1E-3797-5F4D-B28B-45C5D8FCDE46}"/>
              </a:ext>
            </a:extLst>
          </p:cNvPr>
          <p:cNvSpPr/>
          <p:nvPr/>
        </p:nvSpPr>
        <p:spPr>
          <a:xfrm>
            <a:off x="4980856" y="4712173"/>
            <a:ext cx="3263552" cy="57606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DD358A-8E8E-644E-B08E-237AC1E3A524}"/>
              </a:ext>
            </a:extLst>
          </p:cNvPr>
          <p:cNvSpPr/>
          <p:nvPr/>
        </p:nvSpPr>
        <p:spPr>
          <a:xfrm>
            <a:off x="5182454" y="5609630"/>
            <a:ext cx="2133600" cy="57606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04533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1E0526-E29F-EF4A-8538-9B21F36EA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3BD37D-1197-5644-8595-BFFB96D06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7793AA7-102B-8141-BF41-487F9F6AA7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/>
              <a:pPr/>
              <a:t>36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B74FA0E-EE4E-FE4A-B1D6-4D688ABEA7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297" y="0"/>
            <a:ext cx="7599405" cy="6858000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3A112764-EE89-5845-9305-F7F894F3685A}"/>
              </a:ext>
            </a:extLst>
          </p:cNvPr>
          <p:cNvSpPr txBox="1">
            <a:spLocks/>
          </p:cNvSpPr>
          <p:nvPr/>
        </p:nvSpPr>
        <p:spPr>
          <a:xfrm>
            <a:off x="1896134" y="-216024"/>
            <a:ext cx="6995120" cy="90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fr-FR" sz="3200" b="1" kern="1200" dirty="0" smtClean="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</a:lstStyle>
          <a:p>
            <a:r>
              <a:rPr lang="fr-FR" dirty="0"/>
              <a:t>One Trait </a:t>
            </a:r>
            <a:r>
              <a:rPr lang="fr-FR" dirty="0" err="1"/>
              <a:t>with</a:t>
            </a:r>
            <a:r>
              <a:rPr lang="fr-FR" dirty="0"/>
              <a:t> multiple variables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C6F426-B4B9-4C48-9BF4-0A6EDF6C9A37}"/>
              </a:ext>
            </a:extLst>
          </p:cNvPr>
          <p:cNvSpPr/>
          <p:nvPr/>
        </p:nvSpPr>
        <p:spPr>
          <a:xfrm>
            <a:off x="5004048" y="5301208"/>
            <a:ext cx="2696563" cy="83606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3578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85850C-31F3-604D-9E52-193616A0A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Yield</a:t>
            </a:r>
            <a:r>
              <a:rPr lang="fr-FR" dirty="0"/>
              <a:t>: </a:t>
            </a:r>
            <a:r>
              <a:rPr lang="fr-FR" dirty="0" err="1"/>
              <a:t>many</a:t>
            </a:r>
            <a:r>
              <a:rPr lang="fr-FR" dirty="0"/>
              <a:t> variables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F9678A2-0CA7-5E40-9EB8-C171EFA32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9C0FCAD-EB2E-294C-8AF8-16CB6B990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 September 2018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BF453AA-0FEE-054F-8EB0-CD6E6DFA93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/>
              <a:pPr/>
              <a:t>37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A6723B6-80EB-1647-BA51-165454799E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201"/>
          <a:stretch/>
        </p:blipFill>
        <p:spPr>
          <a:xfrm>
            <a:off x="362290" y="836712"/>
            <a:ext cx="8419420" cy="602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109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8F0EA6-3593-1D4F-A1AD-BB89CA51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Variable by stage </a:t>
            </a:r>
            <a:r>
              <a:rPr lang="fr-FR" dirty="0" err="1"/>
              <a:t>Combination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6B3CC2-F433-3C46-9CD3-F8D2215C5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08720"/>
            <a:ext cx="2771800" cy="5001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 err="1"/>
              <a:t>Usefull</a:t>
            </a:r>
            <a:r>
              <a:rPr lang="en-GB" sz="1800" dirty="0"/>
              <a:t> for genetic analysis but:</a:t>
            </a:r>
          </a:p>
          <a:p>
            <a:r>
              <a:rPr lang="en-GB" sz="1800" dirty="0"/>
              <a:t>Number of variable combination explosion</a:t>
            </a:r>
          </a:p>
          <a:p>
            <a:r>
              <a:rPr lang="en-GB" sz="1800" dirty="0"/>
              <a:t>Poor data reusability</a:t>
            </a:r>
          </a:p>
          <a:p>
            <a:r>
              <a:rPr lang="en-GB" sz="1800" dirty="0" err="1"/>
              <a:t>Recommandation</a:t>
            </a:r>
            <a:r>
              <a:rPr lang="en-GB" sz="1800" dirty="0"/>
              <a:t>: One variable for the trait and one for the phenology. Then combine depending on your scientific question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71C2BA-9385-5644-912B-53C5912A6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 September 2018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A6460CE-4D51-684C-9D78-C5E2D6663F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/>
              <a:pPr/>
              <a:t>38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2F0ACEC-74C3-2B46-B814-789EAEBC59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009" r="2581" b="2509"/>
          <a:stretch/>
        </p:blipFill>
        <p:spPr>
          <a:xfrm>
            <a:off x="2771800" y="1003240"/>
            <a:ext cx="6192688" cy="559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468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6611BF-BC24-5047-A6EE-847262F6D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Hands 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9A1BA1-CA67-FA40-BA7B-F8B7836A6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How </a:t>
            </a:r>
            <a:r>
              <a:rPr lang="fr-FR" dirty="0" err="1"/>
              <a:t>many</a:t>
            </a:r>
            <a:r>
              <a:rPr lang="fr-FR" dirty="0"/>
              <a:t> variables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following</a:t>
            </a:r>
            <a:r>
              <a:rPr lang="fr-FR" dirty="0"/>
              <a:t> description : </a:t>
            </a:r>
          </a:p>
          <a:p>
            <a:pPr lvl="1"/>
            <a:r>
              <a:rPr lang="fr-FR" dirty="0"/>
              <a:t>In the </a:t>
            </a:r>
            <a:r>
              <a:rPr lang="fr-FR" dirty="0" err="1"/>
              <a:t>popyomics</a:t>
            </a:r>
            <a:r>
              <a:rPr lang="fr-FR" dirty="0"/>
              <a:t> </a:t>
            </a:r>
            <a:r>
              <a:rPr lang="fr-FR" dirty="0" err="1"/>
              <a:t>study</a:t>
            </a:r>
            <a:r>
              <a:rPr lang="fr-FR" dirty="0"/>
              <a:t> of the </a:t>
            </a:r>
            <a:r>
              <a:rPr lang="fr-FR" dirty="0" err="1"/>
              <a:t>populus</a:t>
            </a:r>
            <a:r>
              <a:rPr lang="fr-FR" dirty="0"/>
              <a:t> </a:t>
            </a:r>
            <a:r>
              <a:rPr lang="fr-FR" dirty="0" err="1"/>
              <a:t>canker</a:t>
            </a:r>
            <a:r>
              <a:rPr lang="fr-FR" dirty="0"/>
              <a:t> </a:t>
            </a:r>
            <a:r>
              <a:rPr lang="fr-FR" dirty="0" err="1"/>
              <a:t>lesion</a:t>
            </a:r>
            <a:r>
              <a:rPr lang="fr-FR" dirty="0"/>
              <a:t> impact, the </a:t>
            </a:r>
            <a:r>
              <a:rPr lang="fr-FR" dirty="0" err="1"/>
              <a:t>trees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inoculated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strains</a:t>
            </a:r>
            <a:r>
              <a:rPr lang="fr-FR" dirty="0"/>
              <a:t> 98AR1 and 93CV1. The </a:t>
            </a:r>
            <a:r>
              <a:rPr lang="fr-FR" dirty="0" err="1"/>
              <a:t>lesion</a:t>
            </a:r>
            <a:r>
              <a:rPr lang="fr-FR" dirty="0"/>
              <a:t> </a:t>
            </a:r>
            <a:r>
              <a:rPr lang="fr-FR" dirty="0" err="1"/>
              <a:t>lenght</a:t>
            </a:r>
            <a:r>
              <a:rPr lang="fr-FR" dirty="0"/>
              <a:t>, </a:t>
            </a:r>
            <a:r>
              <a:rPr lang="fr-FR" dirty="0" err="1"/>
              <a:t>ie</a:t>
            </a:r>
            <a:r>
              <a:rPr lang="fr-FR" dirty="0"/>
              <a:t> the impact of the inoculation,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measured</a:t>
            </a:r>
            <a:r>
              <a:rPr lang="fr-FR" dirty="0"/>
              <a:t> one and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years</a:t>
            </a:r>
            <a:r>
              <a:rPr lang="fr-FR" dirty="0"/>
              <a:t> </a:t>
            </a:r>
            <a:r>
              <a:rPr lang="fr-FR" dirty="0" err="1"/>
              <a:t>after</a:t>
            </a:r>
            <a:r>
              <a:rPr lang="fr-FR" dirty="0"/>
              <a:t> inoculation.</a:t>
            </a:r>
          </a:p>
          <a:p>
            <a:pPr lvl="1"/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440A916-1F3A-794D-A97A-D721159D3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 September 2018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BCF73AD-6FD9-6044-8575-28A76CCCCE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/>
              <a:pPr/>
              <a:t>39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7360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CustomShape 5"/>
          <p:cNvSpPr/>
          <p:nvPr/>
        </p:nvSpPr>
        <p:spPr>
          <a:xfrm>
            <a:off x="3348000" y="3132000"/>
            <a:ext cx="1656000" cy="792000"/>
          </a:xfrm>
          <a:prstGeom prst="ellipse">
            <a:avLst/>
          </a:prstGeom>
          <a:solidFill>
            <a:srgbClr val="99FFFF"/>
          </a:solidFill>
          <a:ln>
            <a:solidFill>
              <a:srgbClr val="80808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Micro-Plot</a:t>
            </a:r>
          </a:p>
        </p:txBody>
      </p:sp>
      <p:sp>
        <p:nvSpPr>
          <p:cNvPr id="1231" name="CustomShape 6"/>
          <p:cNvSpPr/>
          <p:nvPr/>
        </p:nvSpPr>
        <p:spPr>
          <a:xfrm>
            <a:off x="6048000" y="4248000"/>
            <a:ext cx="1656000" cy="792000"/>
          </a:xfrm>
          <a:prstGeom prst="ellipse">
            <a:avLst/>
          </a:prstGeom>
          <a:solidFill>
            <a:srgbClr val="99FFFF"/>
          </a:solidFill>
          <a:ln>
            <a:solidFill>
              <a:srgbClr val="80808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Plot</a:t>
            </a:r>
          </a:p>
        </p:txBody>
      </p:sp>
      <p:sp>
        <p:nvSpPr>
          <p:cNvPr id="1232" name="CustomShape 7"/>
          <p:cNvSpPr/>
          <p:nvPr/>
        </p:nvSpPr>
        <p:spPr>
          <a:xfrm>
            <a:off x="4104000" y="1224000"/>
            <a:ext cx="1656000" cy="792000"/>
          </a:xfrm>
          <a:prstGeom prst="ellipse">
            <a:avLst/>
          </a:prstGeom>
          <a:solidFill>
            <a:srgbClr val="99FFFF"/>
          </a:solidFill>
          <a:ln>
            <a:solidFill>
              <a:srgbClr val="80808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Plant</a:t>
            </a:r>
          </a:p>
        </p:txBody>
      </p:sp>
      <p:sp>
        <p:nvSpPr>
          <p:cNvPr id="1233" name="CustomShape 8"/>
          <p:cNvSpPr/>
          <p:nvPr/>
        </p:nvSpPr>
        <p:spPr>
          <a:xfrm>
            <a:off x="7488000" y="1440000"/>
            <a:ext cx="1656000" cy="792000"/>
          </a:xfrm>
          <a:prstGeom prst="ellipse">
            <a:avLst/>
          </a:prstGeom>
          <a:solidFill>
            <a:srgbClr val="99FFFF"/>
          </a:solidFill>
          <a:ln>
            <a:solidFill>
              <a:srgbClr val="80808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Genotype</a:t>
            </a:r>
          </a:p>
        </p:txBody>
      </p:sp>
      <p:sp>
        <p:nvSpPr>
          <p:cNvPr id="1238" name="Line 13"/>
          <p:cNvSpPr/>
          <p:nvPr/>
        </p:nvSpPr>
        <p:spPr>
          <a:xfrm flipH="1" flipV="1">
            <a:off x="4968000" y="3672000"/>
            <a:ext cx="1152000" cy="792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39" name="Line 14"/>
          <p:cNvSpPr/>
          <p:nvPr/>
        </p:nvSpPr>
        <p:spPr>
          <a:xfrm flipV="1">
            <a:off x="4752000" y="2088000"/>
            <a:ext cx="72000" cy="1152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40" name="Line 15"/>
          <p:cNvSpPr/>
          <p:nvPr/>
        </p:nvSpPr>
        <p:spPr>
          <a:xfrm>
            <a:off x="5760000" y="1692000"/>
            <a:ext cx="1728000" cy="108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44" name="TextShape 19"/>
          <p:cNvSpPr txBox="1"/>
          <p:nvPr/>
        </p:nvSpPr>
        <p:spPr>
          <a:xfrm>
            <a:off x="5112000" y="3924000"/>
            <a:ext cx="10296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fr-F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contains</a:t>
            </a:r>
          </a:p>
        </p:txBody>
      </p:sp>
      <p:sp>
        <p:nvSpPr>
          <p:cNvPr id="1245" name="TextShape 20"/>
          <p:cNvSpPr txBox="1"/>
          <p:nvPr/>
        </p:nvSpPr>
        <p:spPr>
          <a:xfrm>
            <a:off x="4320000" y="2520000"/>
            <a:ext cx="10296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fr-F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contains</a:t>
            </a:r>
          </a:p>
        </p:txBody>
      </p:sp>
      <p:sp>
        <p:nvSpPr>
          <p:cNvPr id="1250" name="TextShape 25"/>
          <p:cNvSpPr txBox="1"/>
          <p:nvPr/>
        </p:nvSpPr>
        <p:spPr>
          <a:xfrm>
            <a:off x="6624000" y="2083680"/>
            <a:ext cx="15372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fr-FR" sz="1400" b="0" strike="noStrike" spc="-1" dirty="0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hasGenotype</a:t>
            </a:r>
            <a:endParaRPr lang="fr-FR" sz="1400" b="0" strike="noStrike" spc="-1" dirty="0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1" name="TextShape 26"/>
          <p:cNvSpPr txBox="1"/>
          <p:nvPr/>
        </p:nvSpPr>
        <p:spPr>
          <a:xfrm>
            <a:off x="5832000" y="1476000"/>
            <a:ext cx="15372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fr-FR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hasGenotype</a:t>
            </a:r>
            <a:endParaRPr lang="fr-FR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2" name="CustomShape 27"/>
          <p:cNvSpPr/>
          <p:nvPr/>
        </p:nvSpPr>
        <p:spPr>
          <a:xfrm>
            <a:off x="7416360" y="3168360"/>
            <a:ext cx="1656000" cy="792000"/>
          </a:xfrm>
          <a:prstGeom prst="ellipse">
            <a:avLst/>
          </a:prstGeom>
          <a:solidFill>
            <a:srgbClr val="99FFFF"/>
          </a:solidFill>
          <a:ln>
            <a:solidFill>
              <a:srgbClr val="80808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treatment</a:t>
            </a:r>
          </a:p>
        </p:txBody>
      </p:sp>
      <p:sp>
        <p:nvSpPr>
          <p:cNvPr id="1253" name="Line 28"/>
          <p:cNvSpPr/>
          <p:nvPr/>
        </p:nvSpPr>
        <p:spPr>
          <a:xfrm flipH="1">
            <a:off x="7704000" y="3960360"/>
            <a:ext cx="576000" cy="79164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55" name="TextShape 30"/>
          <p:cNvSpPr txBox="1"/>
          <p:nvPr/>
        </p:nvSpPr>
        <p:spPr>
          <a:xfrm>
            <a:off x="7596000" y="4032000"/>
            <a:ext cx="115452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fr-FR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is-applied</a:t>
            </a:r>
            <a:endParaRPr lang="fr-FR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368000" y="0"/>
            <a:ext cx="7318800" cy="756000"/>
          </a:xfrm>
        </p:spPr>
        <p:txBody>
          <a:bodyPr/>
          <a:lstStyle/>
          <a:p>
            <a:r>
              <a:rPr lang="fr-FR" dirty="0" err="1"/>
              <a:t>Semantic</a:t>
            </a:r>
            <a:r>
              <a:rPr lang="fr-FR" dirty="0"/>
              <a:t> </a:t>
            </a:r>
            <a:r>
              <a:rPr lang="fr-FR" dirty="0" err="1"/>
              <a:t>Inference</a:t>
            </a:r>
            <a:endParaRPr lang="fr-FR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/>
              <a:t>20 March 2018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8534B11E-6926-4AED-BE15-6DFFBFCE64FB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35" name="Line 26"/>
          <p:cNvSpPr/>
          <p:nvPr/>
        </p:nvSpPr>
        <p:spPr>
          <a:xfrm flipV="1">
            <a:off x="5004000" y="2254320"/>
            <a:ext cx="2916000" cy="1296000"/>
          </a:xfrm>
          <a:prstGeom prst="line">
            <a:avLst/>
          </a:prstGeom>
          <a:ln w="36000">
            <a:solidFill>
              <a:srgbClr val="FF3333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" name="Line 33"/>
          <p:cNvSpPr/>
          <p:nvPr/>
        </p:nvSpPr>
        <p:spPr>
          <a:xfrm flipH="1">
            <a:off x="5004000" y="3600000"/>
            <a:ext cx="2412360" cy="0"/>
          </a:xfrm>
          <a:prstGeom prst="line">
            <a:avLst/>
          </a:prstGeom>
          <a:ln w="36000">
            <a:solidFill>
              <a:srgbClr val="FF3333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TextShape 30">
            <a:extLst>
              <a:ext uri="{FF2B5EF4-FFF2-40B4-BE49-F238E27FC236}">
                <a16:creationId xmlns:a16="http://schemas.microsoft.com/office/drawing/2014/main" id="{8B749B72-4BEC-E944-B33C-798125AC7550}"/>
              </a:ext>
            </a:extLst>
          </p:cNvPr>
          <p:cNvSpPr txBox="1"/>
          <p:nvPr/>
        </p:nvSpPr>
        <p:spPr>
          <a:xfrm>
            <a:off x="6515100" y="3323010"/>
            <a:ext cx="115452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fr-FR" sz="1400" b="0" strike="noStrike" spc="-1" dirty="0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is-applied</a:t>
            </a:r>
            <a:endParaRPr lang="fr-FR" sz="1400" b="0" strike="noStrike" spc="-1" dirty="0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TextShape 24">
            <a:extLst>
              <a:ext uri="{FF2B5EF4-FFF2-40B4-BE49-F238E27FC236}">
                <a16:creationId xmlns:a16="http://schemas.microsoft.com/office/drawing/2014/main" id="{7F304E6E-1E03-3D4A-B4EF-673726381AE1}"/>
              </a:ext>
            </a:extLst>
          </p:cNvPr>
          <p:cNvSpPr txBox="1"/>
          <p:nvPr/>
        </p:nvSpPr>
        <p:spPr>
          <a:xfrm>
            <a:off x="4929565" y="3055680"/>
            <a:ext cx="1016105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fr-FR" sz="1400" b="0" i="1" strike="noStrike" spc="-1" dirty="0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factors</a:t>
            </a:r>
            <a:endParaRPr lang="fr-FR" sz="1400" b="0" i="1" strike="noStrike" spc="-1" dirty="0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" name="Picture 2" descr="ttps://www6.inra.fr/var/internet6_national_anr_answer/storage/images/partners/mistea/33462-8-eng-GB/MIST">
            <a:extLst>
              <a:ext uri="{FF2B5EF4-FFF2-40B4-BE49-F238E27FC236}">
                <a16:creationId xmlns:a16="http://schemas.microsoft.com/office/drawing/2014/main" id="{7B051F40-58E7-6746-8445-2A5D6FD3E3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9092"/>
            <a:ext cx="971600" cy="55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0373B6E5-6284-E145-A39F-4940F85077B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1813"/>
            <a:ext cx="755576" cy="263103"/>
          </a:xfrm>
          <a:prstGeom prst="rect">
            <a:avLst/>
          </a:prstGeom>
        </p:spPr>
      </p:pic>
      <p:sp>
        <p:nvSpPr>
          <p:cNvPr id="45" name="Espace réservé du contenu 2">
            <a:extLst>
              <a:ext uri="{FF2B5EF4-FFF2-40B4-BE49-F238E27FC236}">
                <a16:creationId xmlns:a16="http://schemas.microsoft.com/office/drawing/2014/main" id="{728D0CAB-1926-364C-A7F2-398C3650A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124744"/>
            <a:ext cx="3313740" cy="5001419"/>
          </a:xfrm>
        </p:spPr>
        <p:txBody>
          <a:bodyPr/>
          <a:lstStyle/>
          <a:p>
            <a:r>
              <a:rPr lang="en-GB" dirty="0"/>
              <a:t>Uncouple </a:t>
            </a:r>
          </a:p>
          <a:p>
            <a:pPr lvl="1"/>
            <a:r>
              <a:rPr lang="en-GB" dirty="0"/>
              <a:t>Data capture</a:t>
            </a:r>
          </a:p>
          <a:p>
            <a:pPr lvl="1"/>
            <a:r>
              <a:rPr lang="en-GB" dirty="0"/>
              <a:t>Data analysis</a:t>
            </a:r>
          </a:p>
          <a:p>
            <a:pPr lvl="1"/>
            <a:r>
              <a:rPr lang="en-GB" dirty="0"/>
              <a:t>Data reuse</a:t>
            </a:r>
          </a:p>
          <a:p>
            <a:r>
              <a:rPr lang="en-GB" dirty="0"/>
              <a:t>Inference allows to format the data for a target use</a:t>
            </a:r>
          </a:p>
        </p:txBody>
      </p:sp>
    </p:spTree>
    <p:extLst>
      <p:ext uri="{BB962C8B-B14F-4D97-AF65-F5344CB8AC3E}">
        <p14:creationId xmlns:p14="http://schemas.microsoft.com/office/powerpoint/2010/main" val="217576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0" grpId="0"/>
      <p:bldP spid="40" grpId="0"/>
      <p:bldP spid="4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Variable annotation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C12F14-8B3C-4EAB-983F-40311AB14254}" type="slidenum">
              <a:rPr lang="fr-FR" smtClean="0"/>
              <a:pPr/>
              <a:t>40</a:t>
            </a:fld>
            <a:endParaRPr lang="fr-FR" dirty="0"/>
          </a:p>
        </p:txBody>
      </p:sp>
      <p:graphicFrame>
        <p:nvGraphicFramePr>
          <p:cNvPr id="7" name="Tableau 6"/>
          <p:cNvGraphicFramePr>
            <a:graphicFrameLocks noGrp="1"/>
          </p:cNvGraphicFramePr>
          <p:nvPr/>
        </p:nvGraphicFramePr>
        <p:xfrm>
          <a:off x="1739704" y="2035635"/>
          <a:ext cx="5073089" cy="15544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015365">
                  <a:extLst>
                    <a:ext uri="{9D8B030D-6E8A-4147-A177-3AD203B41FA5}">
                      <a16:colId xmlns:a16="http://schemas.microsoft.com/office/drawing/2014/main" val="49470069"/>
                    </a:ext>
                  </a:extLst>
                </a:gridCol>
                <a:gridCol w="888587">
                  <a:extLst>
                    <a:ext uri="{9D8B030D-6E8A-4147-A177-3AD203B41FA5}">
                      <a16:colId xmlns:a16="http://schemas.microsoft.com/office/drawing/2014/main" val="3993560237"/>
                    </a:ext>
                  </a:extLst>
                </a:gridCol>
                <a:gridCol w="928164">
                  <a:extLst>
                    <a:ext uri="{9D8B030D-6E8A-4147-A177-3AD203B41FA5}">
                      <a16:colId xmlns:a16="http://schemas.microsoft.com/office/drawing/2014/main" val="1214296590"/>
                    </a:ext>
                  </a:extLst>
                </a:gridCol>
                <a:gridCol w="2240973">
                  <a:extLst>
                    <a:ext uri="{9D8B030D-6E8A-4147-A177-3AD203B41FA5}">
                      <a16:colId xmlns:a16="http://schemas.microsoft.com/office/drawing/2014/main" val="325564850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fr-FR" sz="1400" dirty="0"/>
                        <a:t>Study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QTL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Trait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Trait description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57396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fr-FR" sz="1400" dirty="0"/>
                        <a:t>POPYOMICS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Pop2_qtl1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L98AR1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Latent Period for strain 98AR1</a:t>
                      </a:r>
                      <a:endParaRPr lang="fr-FR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1592499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POPYOMICS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Pop2_qtl2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L93CV1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Latent Period for strain 93CV1</a:t>
                      </a:r>
                      <a:endParaRPr lang="fr-FR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90763286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POPYOMICS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Pop2_qtl3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Canker_LL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Canker lesion length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62690855"/>
                  </a:ext>
                </a:extLst>
              </a:tr>
            </a:tbl>
          </a:graphicData>
        </a:graphic>
      </p:graphicFrame>
      <p:grpSp>
        <p:nvGrpSpPr>
          <p:cNvPr id="11" name="Groupe 10"/>
          <p:cNvGrpSpPr/>
          <p:nvPr/>
        </p:nvGrpSpPr>
        <p:grpSpPr>
          <a:xfrm>
            <a:off x="305550" y="3607240"/>
            <a:ext cx="8535152" cy="1066046"/>
            <a:chOff x="1213163" y="3711920"/>
            <a:chExt cx="9821867" cy="1044919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5178"/>
            <a:stretch/>
          </p:blipFill>
          <p:spPr>
            <a:xfrm>
              <a:off x="3845934" y="3711920"/>
              <a:ext cx="7189096" cy="1044919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13163" y="3900923"/>
              <a:ext cx="2679827" cy="829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11098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Variable annotation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C12F14-8B3C-4EAB-983F-40311AB14254}" type="slidenum">
              <a:rPr lang="fr-FR" smtClean="0"/>
              <a:pPr/>
              <a:t>41</a:t>
            </a:fld>
            <a:endParaRPr lang="fr-FR" dirty="0"/>
          </a:p>
        </p:txBody>
      </p:sp>
      <p:graphicFrame>
        <p:nvGraphicFramePr>
          <p:cNvPr id="7" name="Tableau 6"/>
          <p:cNvGraphicFramePr>
            <a:graphicFrameLocks noGrp="1"/>
          </p:cNvGraphicFramePr>
          <p:nvPr/>
        </p:nvGraphicFramePr>
        <p:xfrm>
          <a:off x="309131" y="2766299"/>
          <a:ext cx="3169137" cy="15544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28164">
                  <a:extLst>
                    <a:ext uri="{9D8B030D-6E8A-4147-A177-3AD203B41FA5}">
                      <a16:colId xmlns:a16="http://schemas.microsoft.com/office/drawing/2014/main" val="1214296590"/>
                    </a:ext>
                  </a:extLst>
                </a:gridCol>
                <a:gridCol w="2240973">
                  <a:extLst>
                    <a:ext uri="{9D8B030D-6E8A-4147-A177-3AD203B41FA5}">
                      <a16:colId xmlns:a16="http://schemas.microsoft.com/office/drawing/2014/main" val="325564850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fr-FR" sz="1400" dirty="0"/>
                        <a:t>Trait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Trait description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57396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fr-FR" sz="1400" dirty="0"/>
                        <a:t>L98AR1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Latent Period for strain 98AR1</a:t>
                      </a:r>
                      <a:endParaRPr lang="fr-FR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1592499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fr-FR" sz="1400" dirty="0"/>
                        <a:t>L93CV1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Latent Period for strain 93CV1</a:t>
                      </a:r>
                      <a:endParaRPr lang="fr-FR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90763286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fr-FR" sz="1400" dirty="0"/>
                        <a:t>Canker_LL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Canker lesion length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62690855"/>
                  </a:ext>
                </a:extLst>
              </a:tr>
            </a:tbl>
          </a:graphicData>
        </a:graphic>
      </p:graphicFrame>
      <p:sp>
        <p:nvSpPr>
          <p:cNvPr id="15" name="Rectangle à coins arrondis 14"/>
          <p:cNvSpPr/>
          <p:nvPr/>
        </p:nvSpPr>
        <p:spPr>
          <a:xfrm>
            <a:off x="309131" y="3060854"/>
            <a:ext cx="670782" cy="51959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grpSp>
        <p:nvGrpSpPr>
          <p:cNvPr id="26" name="Groupe 25"/>
          <p:cNvGrpSpPr/>
          <p:nvPr/>
        </p:nvGrpSpPr>
        <p:grpSpPr>
          <a:xfrm>
            <a:off x="3713737" y="1639968"/>
            <a:ext cx="5158491" cy="3623951"/>
            <a:chOff x="4897328" y="888628"/>
            <a:chExt cx="6877988" cy="4831935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53072" y="3197121"/>
              <a:ext cx="3150607" cy="2523442"/>
            </a:xfrm>
            <a:prstGeom prst="rect">
              <a:avLst/>
            </a:prstGeom>
          </p:spPr>
        </p:pic>
        <p:grpSp>
          <p:nvGrpSpPr>
            <p:cNvPr id="19" name="Groupe 18"/>
            <p:cNvGrpSpPr/>
            <p:nvPr/>
          </p:nvGrpSpPr>
          <p:grpSpPr>
            <a:xfrm>
              <a:off x="8517766" y="1250992"/>
              <a:ext cx="3257550" cy="4469571"/>
              <a:chOff x="8372910" y="951124"/>
              <a:chExt cx="3257550" cy="4469571"/>
            </a:xfrm>
          </p:grpSpPr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72910" y="3210895"/>
                <a:ext cx="3257550" cy="2209800"/>
              </a:xfrm>
              <a:prstGeom prst="rect">
                <a:avLst/>
              </a:prstGeom>
            </p:spPr>
          </p:pic>
          <p:pic>
            <p:nvPicPr>
              <p:cNvPr id="18" name="Image 1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372910" y="951124"/>
                <a:ext cx="3150607" cy="2259771"/>
              </a:xfrm>
              <a:prstGeom prst="rect">
                <a:avLst/>
              </a:prstGeom>
            </p:spPr>
          </p:pic>
        </p:grpSp>
        <p:grpSp>
          <p:nvGrpSpPr>
            <p:cNvPr id="25" name="Groupe 24"/>
            <p:cNvGrpSpPr/>
            <p:nvPr/>
          </p:nvGrpSpPr>
          <p:grpSpPr>
            <a:xfrm>
              <a:off x="4897328" y="888628"/>
              <a:ext cx="3511801" cy="2151672"/>
              <a:chOff x="1832634" y="3446517"/>
              <a:chExt cx="3511801" cy="2151672"/>
            </a:xfrm>
          </p:grpSpPr>
          <p:pic>
            <p:nvPicPr>
              <p:cNvPr id="14" name="Image 13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832634" y="3446517"/>
                <a:ext cx="3511801" cy="2151672"/>
              </a:xfrm>
              <a:prstGeom prst="rect">
                <a:avLst/>
              </a:prstGeom>
            </p:spPr>
          </p:pic>
          <p:sp>
            <p:nvSpPr>
              <p:cNvPr id="23" name="Rectangle à coins arrondis 22"/>
              <p:cNvSpPr/>
              <p:nvPr/>
            </p:nvSpPr>
            <p:spPr>
              <a:xfrm>
                <a:off x="3105344" y="5154787"/>
                <a:ext cx="1584356" cy="304453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35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77699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Variable annotation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C12F14-8B3C-4EAB-983F-40311AB14254}" type="slidenum">
              <a:rPr lang="fr-FR" smtClean="0"/>
              <a:pPr/>
              <a:t>42</a:t>
            </a:fld>
            <a:endParaRPr lang="fr-FR" dirty="0"/>
          </a:p>
        </p:txBody>
      </p:sp>
      <p:graphicFrame>
        <p:nvGraphicFramePr>
          <p:cNvPr id="15" name="Tableau 14"/>
          <p:cNvGraphicFramePr>
            <a:graphicFrameLocks noGrp="1"/>
          </p:cNvGraphicFramePr>
          <p:nvPr/>
        </p:nvGraphicFramePr>
        <p:xfrm>
          <a:off x="190305" y="2211944"/>
          <a:ext cx="3169137" cy="15544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28164">
                  <a:extLst>
                    <a:ext uri="{9D8B030D-6E8A-4147-A177-3AD203B41FA5}">
                      <a16:colId xmlns:a16="http://schemas.microsoft.com/office/drawing/2014/main" val="1214296590"/>
                    </a:ext>
                  </a:extLst>
                </a:gridCol>
                <a:gridCol w="2240973">
                  <a:extLst>
                    <a:ext uri="{9D8B030D-6E8A-4147-A177-3AD203B41FA5}">
                      <a16:colId xmlns:a16="http://schemas.microsoft.com/office/drawing/2014/main" val="325564850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fr-FR" sz="1400" dirty="0"/>
                        <a:t>Trait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Trait description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57396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fr-FR" sz="1400" dirty="0"/>
                        <a:t>L98AR1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Latent Period for strain 98AR1</a:t>
                      </a:r>
                      <a:endParaRPr lang="fr-FR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1592499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fr-FR" sz="1400" dirty="0"/>
                        <a:t>L93CV1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Latent Period for strain 93CV1</a:t>
                      </a:r>
                      <a:endParaRPr lang="fr-FR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90763286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fr-FR" sz="1400" dirty="0"/>
                        <a:t>Canker_LL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Canker lesion length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62690855"/>
                  </a:ext>
                </a:extLst>
              </a:tr>
            </a:tbl>
          </a:graphicData>
        </a:graphic>
      </p:graphicFrame>
      <p:grpSp>
        <p:nvGrpSpPr>
          <p:cNvPr id="24" name="Groupe 23"/>
          <p:cNvGrpSpPr/>
          <p:nvPr/>
        </p:nvGrpSpPr>
        <p:grpSpPr>
          <a:xfrm>
            <a:off x="203214" y="3676342"/>
            <a:ext cx="3070568" cy="655647"/>
            <a:chOff x="207445" y="2847943"/>
            <a:chExt cx="4094091" cy="874196"/>
          </a:xfrm>
        </p:grpSpPr>
        <p:grpSp>
          <p:nvGrpSpPr>
            <p:cNvPr id="17" name="Groupe 16"/>
            <p:cNvGrpSpPr/>
            <p:nvPr/>
          </p:nvGrpSpPr>
          <p:grpSpPr>
            <a:xfrm>
              <a:off x="207445" y="2847943"/>
              <a:ext cx="4094091" cy="874196"/>
              <a:chOff x="207445" y="2847943"/>
              <a:chExt cx="4094091" cy="874196"/>
            </a:xfrm>
          </p:grpSpPr>
          <p:pic>
            <p:nvPicPr>
              <p:cNvPr id="8" name="Image 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228291" y="2847943"/>
                <a:ext cx="2073245" cy="874196"/>
              </a:xfrm>
              <a:prstGeom prst="rect">
                <a:avLst/>
              </a:prstGeom>
            </p:spPr>
          </p:pic>
          <p:pic>
            <p:nvPicPr>
              <p:cNvPr id="16" name="Image 15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07445" y="2847943"/>
                <a:ext cx="2048130" cy="873190"/>
              </a:xfrm>
              <a:prstGeom prst="rect">
                <a:avLst/>
              </a:prstGeom>
            </p:spPr>
          </p:pic>
        </p:grpSp>
        <p:sp>
          <p:nvSpPr>
            <p:cNvPr id="18" name="Rectangle à coins arrondis 17"/>
            <p:cNvSpPr/>
            <p:nvPr/>
          </p:nvSpPr>
          <p:spPr>
            <a:xfrm>
              <a:off x="319676" y="3141281"/>
              <a:ext cx="1222797" cy="239228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 dirty="0"/>
            </a:p>
          </p:txBody>
        </p:sp>
        <p:sp>
          <p:nvSpPr>
            <p:cNvPr id="19" name="Rectangle à coins arrondis 18"/>
            <p:cNvSpPr/>
            <p:nvPr/>
          </p:nvSpPr>
          <p:spPr>
            <a:xfrm>
              <a:off x="2329994" y="3141281"/>
              <a:ext cx="1222797" cy="239228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 dirty="0"/>
            </a:p>
          </p:txBody>
        </p:sp>
      </p:grpSp>
      <p:sp>
        <p:nvSpPr>
          <p:cNvPr id="14" name="Rectangle à coins arrondis 13"/>
          <p:cNvSpPr/>
          <p:nvPr/>
        </p:nvSpPr>
        <p:spPr>
          <a:xfrm>
            <a:off x="204468" y="3048199"/>
            <a:ext cx="829135" cy="29028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grpSp>
        <p:nvGrpSpPr>
          <p:cNvPr id="31" name="Groupe 30"/>
          <p:cNvGrpSpPr/>
          <p:nvPr/>
        </p:nvGrpSpPr>
        <p:grpSpPr>
          <a:xfrm>
            <a:off x="3738162" y="1377643"/>
            <a:ext cx="5113018" cy="4320773"/>
            <a:chOff x="4585866" y="693856"/>
            <a:chExt cx="6817357" cy="5761031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87354" y="3395342"/>
              <a:ext cx="3241140" cy="3059545"/>
            </a:xfrm>
            <a:prstGeom prst="rect">
              <a:avLst/>
            </a:prstGeom>
          </p:spPr>
        </p:pic>
        <p:grpSp>
          <p:nvGrpSpPr>
            <p:cNvPr id="25" name="Groupe 24"/>
            <p:cNvGrpSpPr/>
            <p:nvPr/>
          </p:nvGrpSpPr>
          <p:grpSpPr>
            <a:xfrm>
              <a:off x="4585866" y="693856"/>
              <a:ext cx="3435067" cy="2701486"/>
              <a:chOff x="5454055" y="585123"/>
              <a:chExt cx="3435067" cy="2701486"/>
            </a:xfrm>
          </p:grpSpPr>
          <p:pic>
            <p:nvPicPr>
              <p:cNvPr id="13" name="Image 12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454055" y="585123"/>
                <a:ext cx="3435067" cy="2701486"/>
              </a:xfrm>
              <a:prstGeom prst="rect">
                <a:avLst/>
              </a:prstGeom>
            </p:spPr>
          </p:pic>
          <p:sp>
            <p:nvSpPr>
              <p:cNvPr id="23" name="Rectangle à coins arrondis 22"/>
              <p:cNvSpPr/>
              <p:nvPr/>
            </p:nvSpPr>
            <p:spPr>
              <a:xfrm>
                <a:off x="6707838" y="2576224"/>
                <a:ext cx="2164558" cy="304453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350" dirty="0"/>
              </a:p>
            </p:txBody>
          </p:sp>
        </p:grpSp>
        <p:grpSp>
          <p:nvGrpSpPr>
            <p:cNvPr id="30" name="Groupe 29"/>
            <p:cNvGrpSpPr/>
            <p:nvPr/>
          </p:nvGrpSpPr>
          <p:grpSpPr>
            <a:xfrm>
              <a:off x="8162083" y="992937"/>
              <a:ext cx="3241140" cy="5461950"/>
              <a:chOff x="9044412" y="975064"/>
              <a:chExt cx="3241140" cy="5461950"/>
            </a:xfrm>
          </p:grpSpPr>
          <p:pic>
            <p:nvPicPr>
              <p:cNvPr id="27" name="Image 26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107786" y="3539905"/>
                <a:ext cx="3177766" cy="2897109"/>
              </a:xfrm>
              <a:prstGeom prst="rect">
                <a:avLst/>
              </a:prstGeom>
            </p:spPr>
          </p:pic>
          <p:pic>
            <p:nvPicPr>
              <p:cNvPr id="29" name="Image 2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044412" y="975064"/>
                <a:ext cx="3241140" cy="257820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567972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ED4BD4-BFFF-684C-A04C-91AB80B91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Phenology</a:t>
            </a:r>
            <a:r>
              <a:rPr lang="fr-FR" dirty="0"/>
              <a:t> handling, the </a:t>
            </a:r>
            <a:r>
              <a:rPr lang="fr-FR" dirty="0" err="1"/>
              <a:t>woOdy</a:t>
            </a:r>
            <a:r>
              <a:rPr lang="fr-FR" dirty="0"/>
              <a:t> plant </a:t>
            </a:r>
            <a:r>
              <a:rPr lang="fr-FR" dirty="0" err="1"/>
              <a:t>ontology</a:t>
            </a:r>
            <a:r>
              <a:rPr lang="fr-FR" dirty="0"/>
              <a:t>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A3D72D1-6CDD-9642-955E-75E1BFD107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0FED22F-0D99-9047-B99C-714C83060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 September 2018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2A88EB-22F2-8241-94FC-F62830BDAA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/>
              <a:pPr/>
              <a:t>43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43641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5616" y="0"/>
            <a:ext cx="8028384" cy="908720"/>
          </a:xfrm>
        </p:spPr>
        <p:txBody>
          <a:bodyPr/>
          <a:lstStyle/>
          <a:p>
            <a:r>
              <a:rPr lang="en-US" noProof="0" dirty="0"/>
              <a:t>BBCH scale, Woody Plant ontology example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noProof="0" dirty="0"/>
              <a:t>Scale used to identify the phenological development stages of plants</a:t>
            </a:r>
          </a:p>
          <a:p>
            <a:pPr lvl="1"/>
            <a:r>
              <a:rPr lang="en-US" noProof="0" dirty="0"/>
              <a:t>Bud development</a:t>
            </a:r>
          </a:p>
          <a:p>
            <a:pPr lvl="1"/>
            <a:r>
              <a:rPr lang="en-US" noProof="0" dirty="0"/>
              <a:t>Leaf development</a:t>
            </a:r>
          </a:p>
          <a:p>
            <a:pPr lvl="1"/>
            <a:r>
              <a:rPr lang="en-US" noProof="0" dirty="0"/>
              <a:t>Stem development and elongation</a:t>
            </a:r>
          </a:p>
          <a:p>
            <a:pPr lvl="1"/>
            <a:r>
              <a:rPr lang="en-US" noProof="0" dirty="0"/>
              <a:t>Flowering</a:t>
            </a:r>
          </a:p>
          <a:p>
            <a:pPr lvl="1"/>
            <a:r>
              <a:rPr lang="en-US" noProof="0" dirty="0"/>
              <a:t>Fruit development</a:t>
            </a:r>
          </a:p>
          <a:p>
            <a:pPr lvl="1"/>
            <a:r>
              <a:rPr lang="en-US" noProof="0" dirty="0"/>
              <a:t>Senescence</a:t>
            </a:r>
          </a:p>
          <a:p>
            <a:r>
              <a:rPr lang="en-US" noProof="0" dirty="0"/>
              <a:t>Uses a decimal code system, which is divided into principal and secondary growth stages</a:t>
            </a:r>
          </a:p>
          <a:p>
            <a:endParaRPr lang="en-US" noProof="0" dirty="0"/>
          </a:p>
          <a:p>
            <a:r>
              <a:rPr lang="en-US" noProof="0" dirty="0"/>
              <a:t>Woody BBCH</a:t>
            </a:r>
          </a:p>
          <a:p>
            <a:pPr lvl="1"/>
            <a:r>
              <a:rPr lang="en-US" noProof="0" dirty="0"/>
              <a:t>Development of a BBCH scale for Forest Plants by the project </a:t>
            </a:r>
            <a:r>
              <a:rPr lang="en-US" noProof="0" dirty="0">
                <a:hlinkClick r:id="rId2"/>
              </a:rPr>
              <a:t>TEMPO</a:t>
            </a:r>
            <a:r>
              <a:rPr lang="en-US" noProof="0" dirty="0"/>
              <a:t> (French network of observatories dedicated to phenology for the entire living kingdom) =&gt; homogenize variables and facilitate data links</a:t>
            </a:r>
          </a:p>
          <a:p>
            <a:pPr lvl="1"/>
            <a:r>
              <a:rPr lang="en-US" noProof="0" dirty="0"/>
              <a:t>BBCH-scale available in the Woody Plant Ontology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C12F14-8B3C-4EAB-983F-40311AB14254}" type="slidenum">
              <a:rPr lang="fr-FR" smtClean="0"/>
              <a:pPr/>
              <a:t>44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21623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BBCH scale, Woody Plant ontology example</a:t>
            </a:r>
            <a:endParaRPr lang="en-US" noProof="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C12F14-8B3C-4EAB-983F-40311AB14254}" type="slidenum">
              <a:rPr lang="fr-FR" smtClean="0"/>
              <a:pPr/>
              <a:t>45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264" y="1538790"/>
            <a:ext cx="2524834" cy="382845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5027" y="3989429"/>
            <a:ext cx="2665539" cy="112884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0566" y="1395436"/>
            <a:ext cx="2635056" cy="403834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5027" y="1804485"/>
            <a:ext cx="2665539" cy="199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514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E98E3A-1988-344A-90EC-D7021A2CD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to </a:t>
            </a:r>
            <a:r>
              <a:rPr lang="fr-FR" dirty="0" err="1"/>
              <a:t>your</a:t>
            </a:r>
            <a:r>
              <a:rPr lang="fr-FR" dirty="0"/>
              <a:t> variables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DB46D9-DF25-0349-B28A-5630AB08A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Pick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relevant variables in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datasets</a:t>
            </a:r>
            <a:endParaRPr lang="fr-FR" dirty="0"/>
          </a:p>
          <a:p>
            <a:r>
              <a:rPr lang="fr-FR" dirty="0" err="1"/>
              <a:t>Describe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as </a:t>
            </a:r>
            <a:r>
              <a:rPr lang="fr-FR" dirty="0" err="1"/>
              <a:t>text</a:t>
            </a:r>
            <a:endParaRPr lang="fr-FR" dirty="0"/>
          </a:p>
          <a:p>
            <a:r>
              <a:rPr lang="fr-FR" dirty="0" err="1"/>
              <a:t>Try</a:t>
            </a:r>
            <a:r>
              <a:rPr lang="fr-FR" dirty="0"/>
              <a:t> to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corresponding</a:t>
            </a:r>
            <a:r>
              <a:rPr lang="fr-FR" dirty="0"/>
              <a:t> variables in the </a:t>
            </a:r>
            <a:r>
              <a:rPr lang="fr-FR" dirty="0" err="1"/>
              <a:t>crop</a:t>
            </a:r>
            <a:r>
              <a:rPr lang="fr-FR" dirty="0"/>
              <a:t> </a:t>
            </a:r>
            <a:r>
              <a:rPr lang="fr-FR" dirty="0" err="1"/>
              <a:t>ontology</a:t>
            </a:r>
            <a:r>
              <a:rPr lang="fr-FR" dirty="0"/>
              <a:t>.</a:t>
            </a:r>
          </a:p>
          <a:p>
            <a:r>
              <a:rPr lang="fr-FR" dirty="0"/>
              <a:t>Format </a:t>
            </a:r>
            <a:r>
              <a:rPr lang="fr-FR" dirty="0" err="1"/>
              <a:t>your</a:t>
            </a:r>
            <a:r>
              <a:rPr lang="fr-FR" dirty="0"/>
              <a:t> variables </a:t>
            </a:r>
            <a:r>
              <a:rPr lang="fr-FR" dirty="0" err="1"/>
              <a:t>using</a:t>
            </a:r>
            <a:r>
              <a:rPr lang="fr-FR" dirty="0"/>
              <a:t> TDv5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F4FFFA-5EEC-3348-82B2-EB16C1D94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 September 2018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6494755-7C68-8A43-98B4-9BCC1255AE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/>
              <a:pPr/>
              <a:t>46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86512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How to contribute?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Create your variables</a:t>
            </a:r>
          </a:p>
          <a:p>
            <a:pPr lvl="1"/>
            <a:r>
              <a:rPr lang="en-US" noProof="0" dirty="0"/>
              <a:t>In an empty CropOntology template (</a:t>
            </a:r>
            <a:r>
              <a:rPr lang="en-US" noProof="0" dirty="0">
                <a:hlinkClick r:id="rId2"/>
              </a:rPr>
              <a:t>Trait Dictionary template v5</a:t>
            </a:r>
            <a:r>
              <a:rPr lang="en-US" noProof="0" dirty="0"/>
              <a:t>)</a:t>
            </a:r>
          </a:p>
          <a:p>
            <a:pPr lvl="1"/>
            <a:r>
              <a:rPr lang="en-US" noProof="0" dirty="0"/>
              <a:t>Or complete </a:t>
            </a:r>
            <a:r>
              <a:rPr lang="en-US" noProof="0" dirty="0">
                <a:hlinkClick r:id="rId3"/>
              </a:rPr>
              <a:t>the last version of the Woody Plant Ontology</a:t>
            </a:r>
            <a:endParaRPr lang="en-US" noProof="0" dirty="0"/>
          </a:p>
          <a:p>
            <a:r>
              <a:rPr lang="en-US" noProof="0" dirty="0"/>
              <a:t>Use Crop Ontology </a:t>
            </a:r>
            <a:r>
              <a:rPr lang="en-US" noProof="0" dirty="0" err="1"/>
              <a:t>github</a:t>
            </a:r>
            <a:endParaRPr lang="en-US" noProof="0" dirty="0"/>
          </a:p>
          <a:p>
            <a:pPr lvl="1"/>
            <a:r>
              <a:rPr lang="en-US" dirty="0">
                <a:hlinkClick r:id="rId4"/>
              </a:rPr>
              <a:t>https://github.com/Planteome/ibp-wheat-traits/issues</a:t>
            </a:r>
            <a:r>
              <a:rPr lang="en-US" dirty="0"/>
              <a:t> </a:t>
            </a:r>
            <a:endParaRPr lang="en-US" noProof="0" dirty="0"/>
          </a:p>
          <a:p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C12F14-8B3C-4EAB-983F-40311AB14254}" type="slidenum">
              <a:rPr lang="fr-FR" smtClean="0"/>
              <a:pPr/>
              <a:t>47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417794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Variable viewer</a:t>
            </a:r>
            <a:br>
              <a:rPr lang="en-US" noProof="0" dirty="0"/>
            </a:br>
            <a:r>
              <a:rPr lang="en-US" sz="1350" dirty="0">
                <a:hlinkClick r:id="rId2"/>
              </a:rPr>
              <a:t>https://urgi.versailles.inra.fr/ephesis/ephesis/ontologyportal.do#termIdentifier=CO_357</a:t>
            </a:r>
            <a:endParaRPr lang="en-US" sz="1350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F2E07BC-1582-8348-865A-3597376DC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Embed</a:t>
            </a:r>
            <a:r>
              <a:rPr lang="fr-FR" dirty="0"/>
              <a:t> in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web page/system</a:t>
            </a:r>
          </a:p>
          <a:p>
            <a:r>
              <a:rPr lang="fr-FR" dirty="0">
                <a:hlinkClick r:id="rId3"/>
              </a:rPr>
              <a:t>https://brapi.org/brapps</a:t>
            </a:r>
            <a:r>
              <a:rPr lang="fr-FR" dirty="0"/>
              <a:t> 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C12F14-8B3C-4EAB-983F-40311AB14254}" type="slidenum">
              <a:rPr lang="fr-FR" smtClean="0"/>
              <a:pPr/>
              <a:t>48</a:t>
            </a:fld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99932" y="3504970"/>
            <a:ext cx="2396761" cy="224522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402" y="3093490"/>
            <a:ext cx="2417942" cy="375605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21280" y="3093491"/>
            <a:ext cx="2492507" cy="357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236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6" descr="https://pbs.twimg.com/profile_images/497015367391121408/_cWXo-vA.jpeg">
            <a:extLst>
              <a:ext uri="{FF2B5EF4-FFF2-40B4-BE49-F238E27FC236}">
                <a16:creationId xmlns:a16="http://schemas.microsoft.com/office/drawing/2014/main" id="{55CF946D-9B2F-5742-AC17-45E943C8F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40446" y="652326"/>
            <a:ext cx="942752" cy="94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tps://www6.inra.fr/var/internet6_national_anr_answer/storage/images/partners/mistea/33462-8-eng-GB/MIST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77624" y="4922128"/>
            <a:ext cx="1698482" cy="96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Aknowledgment</a:t>
            </a:r>
            <a:r>
              <a:rPr lang="fr-FR" dirty="0"/>
              <a:t> &amp; Questions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-65376" y="4896975"/>
            <a:ext cx="2393113" cy="1426052"/>
          </a:xfrm>
        </p:spPr>
        <p:txBody>
          <a:bodyPr>
            <a:normAutofit fontScale="70000" lnSpcReduction="20000"/>
          </a:bodyPr>
          <a:lstStyle/>
          <a:p>
            <a:r>
              <a:rPr lang="fr-FR"/>
              <a:t>iBet</a:t>
            </a:r>
            <a:endParaRPr lang="fr-FR" dirty="0"/>
          </a:p>
          <a:p>
            <a:pPr lvl="1"/>
            <a:r>
              <a:rPr lang="fr-FR" dirty="0"/>
              <a:t>Bruno Costa</a:t>
            </a:r>
          </a:p>
          <a:p>
            <a:pPr lvl="1"/>
            <a:r>
              <a:rPr lang="fr-FR" dirty="0" err="1"/>
              <a:t>Inês</a:t>
            </a:r>
            <a:r>
              <a:rPr lang="fr-FR" dirty="0"/>
              <a:t> </a:t>
            </a:r>
            <a:r>
              <a:rPr lang="fr-FR" dirty="0" err="1"/>
              <a:t>Chaves</a:t>
            </a:r>
            <a:endParaRPr lang="fr-FR" dirty="0"/>
          </a:p>
          <a:p>
            <a:pPr lvl="1"/>
            <a:r>
              <a:rPr lang="fr-FR" dirty="0"/>
              <a:t>Célia M. Miguel</a:t>
            </a:r>
          </a:p>
          <a:p>
            <a:r>
              <a:rPr lang="fr-FR" dirty="0"/>
              <a:t>IGC</a:t>
            </a:r>
          </a:p>
          <a:p>
            <a:pPr lvl="1"/>
            <a:r>
              <a:rPr lang="fr-FR" dirty="0"/>
              <a:t>Daniel Faria</a:t>
            </a:r>
          </a:p>
        </p:txBody>
      </p:sp>
      <p:pic>
        <p:nvPicPr>
          <p:cNvPr id="4" name="Shape 181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623" y="2711802"/>
            <a:ext cx="1149900" cy="5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183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0676" y="3265909"/>
            <a:ext cx="1082399" cy="744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184" descr="tplogo_transparent.png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6723" y="877060"/>
            <a:ext cx="1263982" cy="376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188" descr="http://www.cropontology.org/images/bioversity_LD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05648" y="1533096"/>
            <a:ext cx="9525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193" descr="http://www.cropontology.org/images/Crop_Ontology_logo.png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9645" y="1686754"/>
            <a:ext cx="1619700" cy="5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201" descr="b43b7095-e452-482a-8969-fed9a50393a8_WUR_RGB_standard.png"/>
          <p:cNvPicPr preferRelativeResize="0"/>
          <p:nvPr/>
        </p:nvPicPr>
        <p:blipFill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8786" y="4303718"/>
            <a:ext cx="2245975" cy="42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202" descr="IBET.png"/>
          <p:cNvPicPr preferRelativeResize="0"/>
          <p:nvPr/>
        </p:nvPicPr>
        <p:blipFill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6422" y="4604082"/>
            <a:ext cx="1305849" cy="60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204" descr="logo-cirad.jpg"/>
          <p:cNvPicPr preferRelativeResize="0"/>
          <p:nvPr/>
        </p:nvPicPr>
        <p:blipFill>
          <a:blip r:embed="rId1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7384" y="3337832"/>
            <a:ext cx="1800130" cy="60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205" descr="Logo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098724" y="3406031"/>
            <a:ext cx="917506" cy="60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206" descr="EMBL_EBI-logo.png"/>
          <p:cNvPicPr preferRelativeResize="0"/>
          <p:nvPr/>
        </p:nvPicPr>
        <p:blipFill>
          <a:blip r:embed="rId1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9152" y="1501262"/>
            <a:ext cx="1611325" cy="5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207" descr="1200px-Earlham_Institute_logo.png"/>
          <p:cNvPicPr preferRelativeResize="0"/>
          <p:nvPr/>
        </p:nvPicPr>
        <p:blipFill>
          <a:blip r:embed="rId1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255" y="603789"/>
            <a:ext cx="1124550" cy="389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208" descr="r1591_9_logo_nib-2.jpg"/>
          <p:cNvPicPr preferRelativeResize="0"/>
          <p:nvPr/>
        </p:nvPicPr>
        <p:blipFill>
          <a:blip r:embed="rId1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65" y="1093402"/>
            <a:ext cx="1216957" cy="391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7631" y="4268544"/>
            <a:ext cx="880635" cy="698998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48632" y="659385"/>
            <a:ext cx="1325190" cy="701571"/>
          </a:xfrm>
          <a:prstGeom prst="rect">
            <a:avLst/>
          </a:prstGeom>
        </p:spPr>
      </p:pic>
      <p:pic>
        <p:nvPicPr>
          <p:cNvPr id="23" name="Shape 100" descr="brapi_logo.png"/>
          <p:cNvPicPr preferRelativeResize="0"/>
          <p:nvPr/>
        </p:nvPicPr>
        <p:blipFill>
          <a:blip r:embed="rId1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0944" y="764704"/>
            <a:ext cx="1533067" cy="306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 descr="ttp://pages.igc.gulbenkian.pt/pgcd/files/site_img/Logo_igc.png"/>
          <p:cNvPicPr>
            <a:picLocks noChangeAspect="1" noChangeArrowheads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16308" y="4267801"/>
            <a:ext cx="1570969" cy="64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Espace réservé du contenu 2"/>
          <p:cNvSpPr txBox="1">
            <a:spLocks/>
          </p:cNvSpPr>
          <p:nvPr/>
        </p:nvSpPr>
        <p:spPr>
          <a:xfrm>
            <a:off x="2584215" y="3983481"/>
            <a:ext cx="2845317" cy="2055226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lang="fr-FR" sz="2400" kern="1200" dirty="0" smtClean="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45000"/>
              <a:buFont typeface="Wingdings" panose="05000000000000000000" pitchFamily="2" charset="2"/>
              <a:buChar char=""/>
              <a:defRPr lang="fr-FR" sz="20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lang="fr-FR" sz="16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lang="fr-FR" sz="14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4pPr>
            <a:lvl5pPr marL="1924050" indent="-1714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ü"/>
              <a:defRPr lang="fr-FR" sz="12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dirty="0"/>
              <a:t>Cyril Pommier</a:t>
            </a:r>
          </a:p>
          <a:p>
            <a:pPr lvl="1"/>
            <a:r>
              <a:rPr lang="fr-FR" dirty="0"/>
              <a:t>Anne Françoise Adam </a:t>
            </a:r>
            <a:r>
              <a:rPr lang="fr-FR" dirty="0" err="1"/>
              <a:t>Blondon</a:t>
            </a:r>
            <a:endParaRPr lang="fr-FR" dirty="0"/>
          </a:p>
          <a:p>
            <a:pPr lvl="1"/>
            <a:r>
              <a:rPr lang="fr-FR" dirty="0"/>
              <a:t>Guillaume </a:t>
            </a:r>
            <a:r>
              <a:rPr lang="fr-FR" dirty="0" err="1"/>
              <a:t>Cornut</a:t>
            </a:r>
            <a:endParaRPr lang="fr-FR" dirty="0"/>
          </a:p>
          <a:p>
            <a:pPr lvl="1"/>
            <a:r>
              <a:rPr lang="fr-FR" dirty="0"/>
              <a:t>Thomas </a:t>
            </a:r>
            <a:r>
              <a:rPr lang="fr-FR" dirty="0" err="1"/>
              <a:t>Letellier</a:t>
            </a:r>
            <a:endParaRPr lang="fr-FR" dirty="0"/>
          </a:p>
          <a:p>
            <a:pPr lvl="1"/>
            <a:r>
              <a:rPr lang="fr-FR" dirty="0"/>
              <a:t>Célia </a:t>
            </a:r>
            <a:r>
              <a:rPr lang="fr-FR" dirty="0" err="1"/>
              <a:t>Michotey</a:t>
            </a:r>
            <a:endParaRPr lang="fr-FR" dirty="0"/>
          </a:p>
          <a:p>
            <a:pPr lvl="1"/>
            <a:r>
              <a:rPr lang="fr-FR" dirty="0"/>
              <a:t>François Tardieu</a:t>
            </a:r>
          </a:p>
          <a:p>
            <a:pPr lvl="1"/>
            <a:r>
              <a:rPr lang="fr-FR" dirty="0"/>
              <a:t>Pascal Neveu</a:t>
            </a:r>
          </a:p>
          <a:p>
            <a:pPr lvl="1"/>
            <a:r>
              <a:rPr lang="fr-FR" dirty="0"/>
              <a:t>Manuel Ruiz</a:t>
            </a:r>
          </a:p>
          <a:p>
            <a:pPr lvl="1"/>
            <a:r>
              <a:rPr lang="fr-FR" dirty="0"/>
              <a:t>Pierre </a:t>
            </a:r>
            <a:r>
              <a:rPr lang="fr-FR" dirty="0" err="1"/>
              <a:t>Larmande</a:t>
            </a:r>
            <a:endParaRPr lang="fr-FR" dirty="0"/>
          </a:p>
          <a:p>
            <a:endParaRPr lang="fr-FR" dirty="0"/>
          </a:p>
        </p:txBody>
      </p:sp>
      <p:sp>
        <p:nvSpPr>
          <p:cNvPr id="28" name="Espace réservé du contenu 2"/>
          <p:cNvSpPr txBox="1">
            <a:spLocks/>
          </p:cNvSpPr>
          <p:nvPr/>
        </p:nvSpPr>
        <p:spPr>
          <a:xfrm>
            <a:off x="2327737" y="2008766"/>
            <a:ext cx="1860831" cy="44198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lang="fr-FR" sz="2400" kern="1200" dirty="0" smtClean="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45000"/>
              <a:buFont typeface="Wingdings" panose="05000000000000000000" pitchFamily="2" charset="2"/>
              <a:buChar char=""/>
              <a:defRPr lang="fr-FR" sz="20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lang="fr-FR" sz="16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lang="fr-FR" sz="14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4pPr>
            <a:lvl5pPr marL="1924050" indent="-1714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ü"/>
              <a:defRPr lang="fr-FR" sz="12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dirty="0"/>
              <a:t>Paul </a:t>
            </a:r>
            <a:r>
              <a:rPr lang="fr-FR" dirty="0" err="1"/>
              <a:t>Kersey</a:t>
            </a:r>
            <a:endParaRPr lang="fr-FR" dirty="0"/>
          </a:p>
        </p:txBody>
      </p:sp>
      <p:pic>
        <p:nvPicPr>
          <p:cNvPr id="29" name="Picture 5"/>
          <p:cNvPicPr>
            <a:picLocks noChangeAspect="1" noChangeArrowheads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65673" y="1917124"/>
            <a:ext cx="553815" cy="782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Espace réservé du contenu 2"/>
          <p:cNvSpPr txBox="1">
            <a:spLocks/>
          </p:cNvSpPr>
          <p:nvPr/>
        </p:nvSpPr>
        <p:spPr>
          <a:xfrm>
            <a:off x="-65376" y="2457130"/>
            <a:ext cx="2722350" cy="82466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lang="fr-FR" sz="2400" kern="1200" dirty="0" smtClean="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45000"/>
              <a:buFont typeface="Wingdings" panose="05000000000000000000" pitchFamily="2" charset="2"/>
              <a:buChar char=""/>
              <a:defRPr lang="fr-FR" sz="20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lang="fr-FR" sz="16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lang="fr-FR" sz="14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4pPr>
            <a:lvl5pPr marL="1924050" indent="-1714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ü"/>
              <a:defRPr lang="fr-FR" sz="12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IPG PAS</a:t>
            </a:r>
          </a:p>
          <a:p>
            <a:pPr lvl="1"/>
            <a:r>
              <a:rPr lang="fr-FR" dirty="0"/>
              <a:t>Hanna </a:t>
            </a:r>
            <a:r>
              <a:rPr lang="fr-FR" dirty="0" err="1"/>
              <a:t>Cwiek-Kupczynska</a:t>
            </a:r>
            <a:endParaRPr lang="fr-FR" dirty="0"/>
          </a:p>
          <a:p>
            <a:pPr lvl="1"/>
            <a:r>
              <a:rPr lang="fr-FR" dirty="0"/>
              <a:t>Pawel </a:t>
            </a:r>
            <a:r>
              <a:rPr lang="fr-FR" dirty="0" err="1"/>
              <a:t>Krajewski</a:t>
            </a:r>
            <a:endParaRPr lang="fr-FR" dirty="0"/>
          </a:p>
        </p:txBody>
      </p:sp>
      <p:sp>
        <p:nvSpPr>
          <p:cNvPr id="31" name="Espace réservé du contenu 2"/>
          <p:cNvSpPr txBox="1">
            <a:spLocks/>
          </p:cNvSpPr>
          <p:nvPr/>
        </p:nvSpPr>
        <p:spPr>
          <a:xfrm>
            <a:off x="6026487" y="2404808"/>
            <a:ext cx="3210575" cy="79754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lang="fr-FR" sz="2400" kern="1200" dirty="0" smtClean="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45000"/>
              <a:buFont typeface="Wingdings" panose="05000000000000000000" pitchFamily="2" charset="2"/>
              <a:buChar char=""/>
              <a:defRPr lang="fr-FR" sz="20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lang="fr-FR" sz="16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lang="fr-FR" sz="14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4pPr>
            <a:lvl5pPr marL="1924050" indent="-1714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ü"/>
              <a:defRPr lang="fr-FR" sz="12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Bioversity</a:t>
            </a:r>
            <a:r>
              <a:rPr lang="fr-FR" dirty="0"/>
              <a:t> international CGIAR</a:t>
            </a:r>
          </a:p>
          <a:p>
            <a:pPr lvl="1"/>
            <a:r>
              <a:rPr lang="fr-FR" dirty="0"/>
              <a:t>Elizabeth Arnaud</a:t>
            </a:r>
          </a:p>
          <a:p>
            <a:pPr lvl="1"/>
            <a:r>
              <a:rPr lang="fr-FR" dirty="0"/>
              <a:t>Marie Angélique Laporte</a:t>
            </a:r>
          </a:p>
          <a:p>
            <a:endParaRPr lang="fr-FR" dirty="0"/>
          </a:p>
        </p:txBody>
      </p:sp>
      <p:sp>
        <p:nvSpPr>
          <p:cNvPr id="32" name="Espace réservé du contenu 2"/>
          <p:cNvSpPr txBox="1">
            <a:spLocks/>
          </p:cNvSpPr>
          <p:nvPr/>
        </p:nvSpPr>
        <p:spPr>
          <a:xfrm>
            <a:off x="6273822" y="3931176"/>
            <a:ext cx="2613618" cy="138089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lang="fr-FR" sz="2400" kern="1200" dirty="0" smtClean="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45000"/>
              <a:buFont typeface="Wingdings" panose="05000000000000000000" pitchFamily="2" charset="2"/>
              <a:buChar char=""/>
              <a:defRPr lang="fr-FR" sz="20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lang="fr-FR" sz="16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lang="fr-FR" sz="14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4pPr>
            <a:lvl5pPr marL="1924050" indent="-1714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ü"/>
              <a:defRPr lang="fr-FR" sz="12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dirty="0"/>
              <a:t>Frederik Coppens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 Richard </a:t>
            </a:r>
            <a:r>
              <a:rPr lang="fr-FR" dirty="0" err="1"/>
              <a:t>Finkers</a:t>
            </a:r>
            <a:r>
              <a:rPr lang="fr-FR" dirty="0"/>
              <a:t>	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A8A9F006-FF41-6B47-91EF-D84157E09526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0014" y="2704643"/>
            <a:ext cx="1481214" cy="433014"/>
          </a:xfrm>
          <a:prstGeom prst="rect">
            <a:avLst/>
          </a:prstGeom>
        </p:spPr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4EE06E5-FAC2-7E46-91D9-44BC5CE11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 September 2018</a:t>
            </a:r>
            <a:endParaRPr lang="fr-FR" dirty="0"/>
          </a:p>
        </p:txBody>
      </p:sp>
      <p:pic>
        <p:nvPicPr>
          <p:cNvPr id="33" name="Picture 9">
            <a:extLst>
              <a:ext uri="{FF2B5EF4-FFF2-40B4-BE49-F238E27FC236}">
                <a16:creationId xmlns:a16="http://schemas.microsoft.com/office/drawing/2014/main" id="{60415721-F752-9C4A-A8FB-7840534C3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6748" y="3203989"/>
            <a:ext cx="1167914" cy="641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CCE917F7-6FE3-524A-864D-288BE6742634}"/>
              </a:ext>
            </a:extLst>
          </p:cNvPr>
          <p:cNvSpPr txBox="1">
            <a:spLocks/>
          </p:cNvSpPr>
          <p:nvPr/>
        </p:nvSpPr>
        <p:spPr>
          <a:xfrm>
            <a:off x="-331663" y="3915166"/>
            <a:ext cx="2088386" cy="26631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lang="fr-FR" sz="2400" kern="1200" dirty="0" smtClean="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45000"/>
              <a:buFont typeface="Wingdings" panose="05000000000000000000" pitchFamily="2" charset="2"/>
              <a:buChar char=""/>
              <a:defRPr lang="fr-FR" sz="20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lang="fr-FR" sz="16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lang="fr-FR" sz="14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4pPr>
            <a:lvl5pPr marL="1924050" indent="-1714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ü"/>
              <a:defRPr lang="fr-FR" sz="12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dirty="0"/>
              <a:t>Matthias Lange</a:t>
            </a:r>
          </a:p>
        </p:txBody>
      </p:sp>
      <p:pic>
        <p:nvPicPr>
          <p:cNvPr id="1028" name="Picture 4" descr="link to homepage">
            <a:extLst>
              <a:ext uri="{FF2B5EF4-FFF2-40B4-BE49-F238E27FC236}">
                <a16:creationId xmlns:a16="http://schemas.microsoft.com/office/drawing/2014/main" id="{04AB9E51-3C66-3948-88FE-61C89E9D6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27635" y="5029943"/>
            <a:ext cx="1408276" cy="62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Espace réservé du contenu 2">
            <a:extLst>
              <a:ext uri="{FF2B5EF4-FFF2-40B4-BE49-F238E27FC236}">
                <a16:creationId xmlns:a16="http://schemas.microsoft.com/office/drawing/2014/main" id="{E88B20A8-FB2D-6849-855A-F00449BBF671}"/>
              </a:ext>
            </a:extLst>
          </p:cNvPr>
          <p:cNvSpPr txBox="1">
            <a:spLocks/>
          </p:cNvSpPr>
          <p:nvPr/>
        </p:nvSpPr>
        <p:spPr>
          <a:xfrm>
            <a:off x="6437523" y="5696167"/>
            <a:ext cx="2094917" cy="27536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lang="fr-FR" sz="2400" kern="1200" dirty="0" smtClean="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45000"/>
              <a:buFont typeface="Wingdings" panose="05000000000000000000" pitchFamily="2" charset="2"/>
              <a:buChar char=""/>
              <a:defRPr lang="fr-FR" sz="20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lang="fr-FR" sz="16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lang="fr-FR" sz="14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4pPr>
            <a:lvl5pPr marL="1924050" indent="-1714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ü"/>
              <a:defRPr lang="fr-FR" sz="12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dirty="0"/>
              <a:t>Bjorn </a:t>
            </a:r>
            <a:r>
              <a:rPr lang="fr-FR" dirty="0" err="1"/>
              <a:t>Usadel</a:t>
            </a:r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C732E2AA-BFAA-C944-9C2B-88D7A4E21E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/>
              <a:pPr/>
              <a:t>49</a:t>
            </a:fld>
            <a:endParaRPr lang="fr-FR" dirty="0"/>
          </a:p>
        </p:txBody>
      </p:sp>
      <p:sp>
        <p:nvSpPr>
          <p:cNvPr id="37" name="Espace réservé du contenu 2">
            <a:extLst>
              <a:ext uri="{FF2B5EF4-FFF2-40B4-BE49-F238E27FC236}">
                <a16:creationId xmlns:a16="http://schemas.microsoft.com/office/drawing/2014/main" id="{0C555428-C2FA-7742-97AC-E3BBF600F626}"/>
              </a:ext>
            </a:extLst>
          </p:cNvPr>
          <p:cNvSpPr txBox="1">
            <a:spLocks/>
          </p:cNvSpPr>
          <p:nvPr/>
        </p:nvSpPr>
        <p:spPr>
          <a:xfrm>
            <a:off x="6436118" y="1106582"/>
            <a:ext cx="2250682" cy="58872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lang="fr-FR" sz="2400" kern="1200" dirty="0" smtClean="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45000"/>
              <a:buFont typeface="Wingdings" panose="05000000000000000000" pitchFamily="2" charset="2"/>
              <a:buChar char=""/>
              <a:defRPr lang="fr-FR" sz="20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lang="fr-FR" sz="16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lang="fr-FR" sz="14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4pPr>
            <a:lvl5pPr marL="1924050" indent="-1714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ü"/>
              <a:defRPr lang="fr-FR" sz="12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dirty="0"/>
              <a:t>Lukas Mueller</a:t>
            </a:r>
          </a:p>
          <a:p>
            <a:pPr lvl="1"/>
            <a:r>
              <a:rPr lang="fr-FR" dirty="0"/>
              <a:t>Peter </a:t>
            </a:r>
            <a:r>
              <a:rPr lang="fr-FR" dirty="0" err="1"/>
              <a:t>Selby</a:t>
            </a:r>
            <a:endParaRPr lang="fr-FR" dirty="0"/>
          </a:p>
          <a:p>
            <a:pPr lvl="1"/>
            <a:r>
              <a:rPr lang="fr-FR" dirty="0"/>
              <a:t>Jan Erik </a:t>
            </a:r>
            <a:r>
              <a:rPr lang="fr-FR" dirty="0" err="1"/>
              <a:t>Backlund</a:t>
            </a:r>
            <a:endParaRPr lang="fr-FR" dirty="0"/>
          </a:p>
        </p:txBody>
      </p:sp>
      <p:sp>
        <p:nvSpPr>
          <p:cNvPr id="39" name="Espace réservé du contenu 2">
            <a:extLst>
              <a:ext uri="{FF2B5EF4-FFF2-40B4-BE49-F238E27FC236}">
                <a16:creationId xmlns:a16="http://schemas.microsoft.com/office/drawing/2014/main" id="{52BD2D5C-21BC-894D-965E-AED136248AF3}"/>
              </a:ext>
            </a:extLst>
          </p:cNvPr>
          <p:cNvSpPr txBox="1">
            <a:spLocks/>
          </p:cNvSpPr>
          <p:nvPr/>
        </p:nvSpPr>
        <p:spPr>
          <a:xfrm>
            <a:off x="-490470" y="1499361"/>
            <a:ext cx="2722350" cy="473593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lang="fr-FR" sz="2400" kern="1200" dirty="0" smtClean="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45000"/>
              <a:buFont typeface="Wingdings" panose="05000000000000000000" pitchFamily="2" charset="2"/>
              <a:buChar char=""/>
              <a:defRPr lang="fr-FR" sz="20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lang="fr-FR" sz="16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lang="fr-FR" sz="14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4pPr>
            <a:lvl5pPr marL="1924050" indent="-1714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ü"/>
              <a:defRPr lang="fr-FR" sz="12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dirty="0" err="1"/>
              <a:t>Živa</a:t>
            </a:r>
            <a:r>
              <a:rPr lang="fr-FR" dirty="0"/>
              <a:t> </a:t>
            </a:r>
            <a:r>
              <a:rPr lang="fr-FR" dirty="0" err="1"/>
              <a:t>Ramšak</a:t>
            </a:r>
            <a:endParaRPr lang="fr-FR" dirty="0"/>
          </a:p>
          <a:p>
            <a:pPr lvl="1"/>
            <a:r>
              <a:rPr lang="fr-FR" dirty="0"/>
              <a:t>Kristina Gruden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BAD321DD-0760-264C-9D70-7C49A0F748C5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1661" y="1806153"/>
            <a:ext cx="851071" cy="512974"/>
          </a:xfrm>
          <a:prstGeom prst="rect">
            <a:avLst/>
          </a:prstGeom>
        </p:spPr>
      </p:pic>
      <p:sp>
        <p:nvSpPr>
          <p:cNvPr id="40" name="Espace réservé du contenu 2">
            <a:extLst>
              <a:ext uri="{FF2B5EF4-FFF2-40B4-BE49-F238E27FC236}">
                <a16:creationId xmlns:a16="http://schemas.microsoft.com/office/drawing/2014/main" id="{6F204E1A-2BC2-FC48-B143-090F32923232}"/>
              </a:ext>
            </a:extLst>
          </p:cNvPr>
          <p:cNvSpPr txBox="1">
            <a:spLocks/>
          </p:cNvSpPr>
          <p:nvPr/>
        </p:nvSpPr>
        <p:spPr>
          <a:xfrm>
            <a:off x="4011785" y="2373936"/>
            <a:ext cx="1860831" cy="44198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lang="fr-FR" sz="2400" kern="1200" dirty="0" smtClean="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45000"/>
              <a:buFont typeface="Wingdings" panose="05000000000000000000" pitchFamily="2" charset="2"/>
              <a:buChar char=""/>
              <a:defRPr lang="fr-FR" sz="20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lang="fr-FR" sz="16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lang="fr-FR" sz="14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4pPr>
            <a:lvl5pPr marL="1924050" indent="-1714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ü"/>
              <a:defRPr lang="fr-FR" sz="12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dirty="0"/>
              <a:t>Rosemary </a:t>
            </a:r>
            <a:r>
              <a:rPr lang="fr-FR" dirty="0" err="1"/>
              <a:t>Shreshta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8286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e 107"/>
          <p:cNvGrpSpPr/>
          <p:nvPr/>
        </p:nvGrpSpPr>
        <p:grpSpPr>
          <a:xfrm>
            <a:off x="1514430" y="1102588"/>
            <a:ext cx="5838742" cy="3834255"/>
            <a:chOff x="245961" y="2787984"/>
            <a:chExt cx="6325304" cy="4153776"/>
          </a:xfrm>
        </p:grpSpPr>
        <p:cxnSp>
          <p:nvCxnSpPr>
            <p:cNvPr id="109" name="Connecteur en arc 108"/>
            <p:cNvCxnSpPr>
              <a:stCxn id="113" idx="2"/>
              <a:endCxn id="115" idx="0"/>
            </p:cNvCxnSpPr>
            <p:nvPr/>
          </p:nvCxnSpPr>
          <p:spPr>
            <a:xfrm rot="10800000" flipV="1">
              <a:off x="3252342" y="5363600"/>
              <a:ext cx="922388" cy="381487"/>
            </a:xfrm>
            <a:prstGeom prst="curvedConnector2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/>
            <p:cNvSpPr/>
            <p:nvPr/>
          </p:nvSpPr>
          <p:spPr>
            <a:xfrm>
              <a:off x="1742949" y="3310776"/>
              <a:ext cx="341363" cy="1633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23">
                <a:solidFill>
                  <a:schemeClr val="tx1"/>
                </a:solidFill>
              </a:endParaRPr>
            </a:p>
          </p:txBody>
        </p:sp>
        <p:pic>
          <p:nvPicPr>
            <p:cNvPr id="111" name="Image 110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5961" y="3169186"/>
              <a:ext cx="2232000" cy="1351766"/>
            </a:xfrm>
            <a:prstGeom prst="rect">
              <a:avLst/>
            </a:prstGeom>
            <a:solidFill>
              <a:schemeClr val="bg2"/>
            </a:solidFill>
            <a:ln/>
          </p:spPr>
        </p:pic>
        <p:sp>
          <p:nvSpPr>
            <p:cNvPr id="113" name="Ellipse 112"/>
            <p:cNvSpPr/>
            <p:nvPr/>
          </p:nvSpPr>
          <p:spPr>
            <a:xfrm>
              <a:off x="4174730" y="5169023"/>
              <a:ext cx="1229125" cy="3891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015" i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anno86</a:t>
              </a:r>
              <a:endParaRPr lang="fr-FR" sz="1015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4" name="Connecteur en arc 113"/>
            <p:cNvCxnSpPr>
              <a:stCxn id="113" idx="3"/>
              <a:endCxn id="132" idx="0"/>
            </p:cNvCxnSpPr>
            <p:nvPr/>
          </p:nvCxnSpPr>
          <p:spPr>
            <a:xfrm rot="5400000">
              <a:off x="3557688" y="5740133"/>
              <a:ext cx="1035988" cy="558098"/>
            </a:xfrm>
            <a:prstGeom prst="curvedConnector3">
              <a:avLst/>
            </a:prstGeom>
            <a:ln w="9525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5" name="Ellipse 114"/>
            <p:cNvSpPr/>
            <p:nvPr/>
          </p:nvSpPr>
          <p:spPr>
            <a:xfrm>
              <a:off x="2745360" y="5745088"/>
              <a:ext cx="1013964" cy="389156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015" i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plant795</a:t>
              </a:r>
              <a:endParaRPr lang="fr-FR" sz="1015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6" name="Oval 28"/>
            <p:cNvSpPr>
              <a:spLocks noChangeArrowheads="1"/>
            </p:cNvSpPr>
            <p:nvPr/>
          </p:nvSpPr>
          <p:spPr bwMode="auto">
            <a:xfrm>
              <a:off x="5445224" y="6449713"/>
              <a:ext cx="1068188" cy="382857"/>
            </a:xfrm>
            <a:prstGeom prst="ellipse">
              <a:avLst/>
            </a:prstGeom>
            <a:ln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anchor="ctr" anchorCtr="1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015" i="1" dirty="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Llorenç</a:t>
              </a:r>
              <a:endParaRPr lang="fr-FR" altLang="fr-FR" sz="1015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7" name="Connecteur en arc 116"/>
            <p:cNvCxnSpPr>
              <a:stCxn id="113" idx="4"/>
              <a:endCxn id="131" idx="0"/>
            </p:cNvCxnSpPr>
            <p:nvPr/>
          </p:nvCxnSpPr>
          <p:spPr>
            <a:xfrm rot="16200000" flipH="1">
              <a:off x="4664586" y="5682885"/>
              <a:ext cx="605072" cy="355659"/>
            </a:xfrm>
            <a:prstGeom prst="curved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Connecteur en arc 117"/>
            <p:cNvCxnSpPr>
              <a:stCxn id="113" idx="6"/>
              <a:endCxn id="116" idx="0"/>
            </p:cNvCxnSpPr>
            <p:nvPr/>
          </p:nvCxnSpPr>
          <p:spPr>
            <a:xfrm>
              <a:off x="5403855" y="5363601"/>
              <a:ext cx="575463" cy="1086112"/>
            </a:xfrm>
            <a:prstGeom prst="curvedConnector2">
              <a:avLst/>
            </a:prstGeom>
            <a:ln w="6350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9" name="Rectangle 31"/>
            <p:cNvSpPr>
              <a:spLocks noChangeArrowheads="1"/>
            </p:cNvSpPr>
            <p:nvPr/>
          </p:nvSpPr>
          <p:spPr bwMode="auto">
            <a:xfrm>
              <a:off x="5229200" y="5601072"/>
              <a:ext cx="1224295" cy="16157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lvl="0"/>
              <a:r>
                <a:rPr lang="fr-FR" altLang="fr-FR" sz="969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dcterms:creator</a:t>
              </a:r>
              <a:endParaRPr lang="fr-FR" altLang="fr-FR" sz="969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0" name="Rectangle 40"/>
            <p:cNvSpPr>
              <a:spLocks noChangeArrowheads="1"/>
            </p:cNvSpPr>
            <p:nvPr/>
          </p:nvSpPr>
          <p:spPr bwMode="auto">
            <a:xfrm>
              <a:off x="4437112" y="5863843"/>
              <a:ext cx="1224295" cy="16157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844083"/>
              <a:r>
                <a:rPr lang="fr-FR" altLang="fr-FR" sz="969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dcterms:created</a:t>
              </a:r>
              <a:endParaRPr lang="fr-FR" altLang="fr-FR" sz="969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1" name="Rectangle 26"/>
            <p:cNvSpPr>
              <a:spLocks noChangeArrowheads="1"/>
            </p:cNvSpPr>
            <p:nvPr/>
          </p:nvSpPr>
          <p:spPr bwMode="auto">
            <a:xfrm>
              <a:off x="3403302" y="6159568"/>
              <a:ext cx="979435" cy="16157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lvl="0"/>
              <a:r>
                <a:rPr lang="fr-FR" altLang="fr-FR" sz="969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oa:bodyValue</a:t>
              </a:r>
              <a:endParaRPr lang="fr-FR" altLang="fr-FR" sz="969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2" name="ZoneTexte 121"/>
            <p:cNvSpPr txBox="1"/>
            <p:nvPr/>
          </p:nvSpPr>
          <p:spPr>
            <a:xfrm>
              <a:off x="2996952" y="5385048"/>
              <a:ext cx="979435" cy="16157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1100">
                  <a:solidFill>
                    <a:schemeClr val="accent4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fr-FR" sz="969" dirty="0" err="1">
                  <a:solidFill>
                    <a:schemeClr val="tx1"/>
                  </a:solidFill>
                </a:rPr>
                <a:t>oa:hasTarget</a:t>
              </a:r>
              <a:endParaRPr lang="fr-FR" sz="969" dirty="0">
                <a:solidFill>
                  <a:schemeClr val="tx1"/>
                </a:solidFill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503017" y="3296816"/>
              <a:ext cx="622046" cy="2538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fr-FR" sz="923" b="1" i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Plot 97</a:t>
              </a:r>
              <a:endParaRPr lang="en-GB" sz="923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1673823" y="3296816"/>
              <a:ext cx="622046" cy="2538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fr-FR" sz="923" b="1" i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Plot 98</a:t>
              </a:r>
              <a:endParaRPr lang="en-GB" sz="923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7" name="Picture 2" descr="http://web.supagro.inra.fr/phis/data/phenoarch/thumbs/ARCH2017-03-30/6688/9b5df3f9-02aa-49b7-be8d-0b75ba71decb.jpeg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32656" y="5313040"/>
              <a:ext cx="1080000" cy="1628719"/>
            </a:xfrm>
            <a:prstGeom prst="rect">
              <a:avLst/>
            </a:prstGeom>
            <a:solidFill>
              <a:schemeClr val="bg2"/>
            </a:solidFill>
            <a:ln/>
          </p:spPr>
        </p:pic>
        <p:pic>
          <p:nvPicPr>
            <p:cNvPr id="128" name="Picture 4" descr="http://web.supagro.inra.fr/phis/data/phenoarch/thumbs/ARCH2017-03-30/6696/a29a197c-d299-4152-a147-79da4e91df0d.jpeg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475224" y="5313041"/>
              <a:ext cx="1080000" cy="1628719"/>
            </a:xfrm>
            <a:prstGeom prst="rect">
              <a:avLst/>
            </a:prstGeom>
            <a:solidFill>
              <a:schemeClr val="bg2"/>
            </a:solidFill>
            <a:ln/>
          </p:spPr>
        </p:pic>
        <p:cxnSp>
          <p:nvCxnSpPr>
            <p:cNvPr id="130" name="Connecteur droit 129"/>
            <p:cNvCxnSpPr/>
            <p:nvPr/>
          </p:nvCxnSpPr>
          <p:spPr>
            <a:xfrm>
              <a:off x="1475224" y="3296816"/>
              <a:ext cx="9560" cy="1224136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Rectangle à coins arrondis 130"/>
            <p:cNvSpPr/>
            <p:nvPr/>
          </p:nvSpPr>
          <p:spPr>
            <a:xfrm>
              <a:off x="4628656" y="6163251"/>
              <a:ext cx="1032592" cy="229909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fr-FR" sz="900" dirty="0">
                  <a:solidFill>
                    <a:schemeClr val="tx1"/>
                  </a:solidFill>
                  <a:cs typeface="Arial" pitchFamily="34" charset="0"/>
                </a:rPr>
                <a:t>"2017-05-15”</a:t>
              </a:r>
            </a:p>
          </p:txBody>
        </p:sp>
        <p:sp>
          <p:nvSpPr>
            <p:cNvPr id="132" name="Rectangle à coins arrondis 131"/>
            <p:cNvSpPr/>
            <p:nvPr/>
          </p:nvSpPr>
          <p:spPr>
            <a:xfrm>
              <a:off x="2868121" y="6537176"/>
              <a:ext cx="1857023" cy="288032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i="1" dirty="0">
                  <a:solidFill>
                    <a:schemeClr val="tx1"/>
                  </a:solidFill>
                  <a:cs typeface="Courier New" pitchFamily="49" charset="0"/>
                </a:rPr>
                <a:t>‘Fallen plant </a:t>
              </a:r>
              <a:r>
                <a:rPr lang="fr-FR" sz="900" i="1" dirty="0" err="1">
                  <a:solidFill>
                    <a:schemeClr val="tx1"/>
                  </a:solidFill>
                  <a:cs typeface="Courier New" pitchFamily="49" charset="0"/>
                </a:rPr>
                <a:t>during</a:t>
              </a:r>
              <a:r>
                <a:rPr lang="fr-FR" sz="900" i="1" dirty="0">
                  <a:solidFill>
                    <a:schemeClr val="tx1"/>
                  </a:solidFill>
                  <a:cs typeface="Courier New" pitchFamily="49" charset="0"/>
                </a:rPr>
                <a:t> </a:t>
              </a:r>
              <a:r>
                <a:rPr lang="fr-FR" sz="900" i="1" dirty="0" err="1">
                  <a:solidFill>
                    <a:schemeClr val="tx1"/>
                  </a:solidFill>
                  <a:cs typeface="Courier New" pitchFamily="49" charset="0"/>
                </a:rPr>
                <a:t>imaging</a:t>
              </a:r>
              <a:r>
                <a:rPr lang="fr-FR" sz="900" i="1" dirty="0">
                  <a:solidFill>
                    <a:schemeClr val="tx1"/>
                  </a:solidFill>
                  <a:cs typeface="Courier New" pitchFamily="49" charset="0"/>
                </a:rPr>
                <a:t>’</a:t>
              </a:r>
            </a:p>
          </p:txBody>
        </p:sp>
        <p:cxnSp>
          <p:nvCxnSpPr>
            <p:cNvPr id="133" name="Connecteur en arc 132"/>
            <p:cNvCxnSpPr>
              <a:stCxn id="134" idx="2"/>
              <a:endCxn id="136" idx="0"/>
            </p:cNvCxnSpPr>
            <p:nvPr/>
          </p:nvCxnSpPr>
          <p:spPr>
            <a:xfrm rot="10800000" flipV="1">
              <a:off x="3310195" y="2982561"/>
              <a:ext cx="922388" cy="381487"/>
            </a:xfrm>
            <a:prstGeom prst="curvedConnector2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Ellipse 133"/>
            <p:cNvSpPr/>
            <p:nvPr/>
          </p:nvSpPr>
          <p:spPr>
            <a:xfrm>
              <a:off x="4232583" y="2787984"/>
              <a:ext cx="1229125" cy="3891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015" i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anno480</a:t>
              </a:r>
              <a:endParaRPr lang="fr-FR" sz="1015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5" name="Connecteur en arc 134"/>
            <p:cNvCxnSpPr>
              <a:stCxn id="134" idx="3"/>
              <a:endCxn id="145" idx="0"/>
            </p:cNvCxnSpPr>
            <p:nvPr/>
          </p:nvCxnSpPr>
          <p:spPr>
            <a:xfrm rot="5400000">
              <a:off x="3615541" y="3359094"/>
              <a:ext cx="1035988" cy="558098"/>
            </a:xfrm>
            <a:prstGeom prst="curvedConnector3">
              <a:avLst/>
            </a:prstGeom>
            <a:ln w="9525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6" name="Ellipse 135"/>
            <p:cNvSpPr/>
            <p:nvPr/>
          </p:nvSpPr>
          <p:spPr>
            <a:xfrm>
              <a:off x="2803213" y="3364049"/>
              <a:ext cx="1013964" cy="389156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015" i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plot97</a:t>
              </a:r>
              <a:endParaRPr lang="fr-FR" sz="1015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37" name="Oval 28"/>
            <p:cNvSpPr>
              <a:spLocks noChangeArrowheads="1"/>
            </p:cNvSpPr>
            <p:nvPr/>
          </p:nvSpPr>
          <p:spPr bwMode="auto">
            <a:xfrm>
              <a:off x="5503077" y="4068674"/>
              <a:ext cx="1068188" cy="382857"/>
            </a:xfrm>
            <a:prstGeom prst="ellipse">
              <a:avLst/>
            </a:prstGeom>
            <a:ln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anchor="ctr" anchorCtr="1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015" i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Romain</a:t>
              </a:r>
              <a:endParaRPr lang="fr-FR" altLang="fr-FR" sz="1015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8" name="Connecteur en arc 137"/>
            <p:cNvCxnSpPr>
              <a:stCxn id="134" idx="4"/>
              <a:endCxn id="144" idx="0"/>
            </p:cNvCxnSpPr>
            <p:nvPr/>
          </p:nvCxnSpPr>
          <p:spPr>
            <a:xfrm rot="16200000" flipH="1">
              <a:off x="4722439" y="3301846"/>
              <a:ext cx="605072" cy="355659"/>
            </a:xfrm>
            <a:prstGeom prst="curved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Connecteur en arc 138"/>
            <p:cNvCxnSpPr>
              <a:stCxn id="134" idx="6"/>
              <a:endCxn id="137" idx="0"/>
            </p:cNvCxnSpPr>
            <p:nvPr/>
          </p:nvCxnSpPr>
          <p:spPr>
            <a:xfrm>
              <a:off x="5461708" y="2982562"/>
              <a:ext cx="575463" cy="1086112"/>
            </a:xfrm>
            <a:prstGeom prst="curvedConnector2">
              <a:avLst/>
            </a:prstGeom>
            <a:ln w="9525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0" name="Rectangle 31"/>
            <p:cNvSpPr>
              <a:spLocks noChangeArrowheads="1"/>
            </p:cNvSpPr>
            <p:nvPr/>
          </p:nvSpPr>
          <p:spPr bwMode="auto">
            <a:xfrm>
              <a:off x="5287053" y="3220032"/>
              <a:ext cx="1224295" cy="16157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lvl="0"/>
              <a:r>
                <a:rPr lang="fr-FR" altLang="fr-FR" sz="969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dcterms:creator</a:t>
              </a:r>
              <a:endParaRPr lang="fr-FR" altLang="fr-FR" sz="969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41" name="Rectangle 40"/>
            <p:cNvSpPr>
              <a:spLocks noChangeArrowheads="1"/>
            </p:cNvSpPr>
            <p:nvPr/>
          </p:nvSpPr>
          <p:spPr bwMode="auto">
            <a:xfrm>
              <a:off x="4494965" y="3482804"/>
              <a:ext cx="1224295" cy="16157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844083"/>
              <a:r>
                <a:rPr lang="fr-FR" altLang="fr-FR" sz="969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dcterms:created</a:t>
              </a:r>
              <a:endParaRPr lang="fr-FR" altLang="fr-FR" sz="969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42" name="Rectangle 26"/>
            <p:cNvSpPr>
              <a:spLocks noChangeArrowheads="1"/>
            </p:cNvSpPr>
            <p:nvPr/>
          </p:nvSpPr>
          <p:spPr bwMode="auto">
            <a:xfrm>
              <a:off x="3429000" y="3783305"/>
              <a:ext cx="979435" cy="16157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844083"/>
              <a:r>
                <a:rPr lang="fr-FR" altLang="fr-FR" sz="969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oa:bodyValue</a:t>
              </a:r>
              <a:endParaRPr lang="fr-FR" altLang="fr-FR" sz="969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43" name="ZoneTexte 142"/>
            <p:cNvSpPr txBox="1"/>
            <p:nvPr/>
          </p:nvSpPr>
          <p:spPr>
            <a:xfrm>
              <a:off x="3054805" y="3004009"/>
              <a:ext cx="979435" cy="16157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1100">
                  <a:solidFill>
                    <a:schemeClr val="accent4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fr-FR" sz="969" dirty="0" err="1">
                  <a:solidFill>
                    <a:schemeClr val="tx1"/>
                  </a:solidFill>
                </a:rPr>
                <a:t>oa:hasTarget</a:t>
              </a:r>
              <a:endParaRPr lang="fr-FR" sz="969" dirty="0">
                <a:solidFill>
                  <a:schemeClr val="tx1"/>
                </a:solidFill>
              </a:endParaRPr>
            </a:p>
          </p:txBody>
        </p:sp>
        <p:sp>
          <p:nvSpPr>
            <p:cNvPr id="144" name="Rectangle à coins arrondis 143"/>
            <p:cNvSpPr/>
            <p:nvPr/>
          </p:nvSpPr>
          <p:spPr>
            <a:xfrm>
              <a:off x="4686509" y="3782212"/>
              <a:ext cx="1032592" cy="229909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fr-FR" sz="900" dirty="0">
                  <a:solidFill>
                    <a:schemeClr val="tx1"/>
                  </a:solidFill>
                  <a:cs typeface="Arial" pitchFamily="34" charset="0"/>
                </a:rPr>
                <a:t>"2017-06-29”</a:t>
              </a:r>
            </a:p>
          </p:txBody>
        </p:sp>
        <p:sp>
          <p:nvSpPr>
            <p:cNvPr id="145" name="Rectangle à coins arrondis 144"/>
            <p:cNvSpPr/>
            <p:nvPr/>
          </p:nvSpPr>
          <p:spPr>
            <a:xfrm>
              <a:off x="2925974" y="4156137"/>
              <a:ext cx="1857023" cy="288032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i="1" dirty="0">
                  <a:solidFill>
                    <a:schemeClr val="tx1"/>
                  </a:solidFill>
                  <a:cs typeface="Courier New" pitchFamily="49" charset="0"/>
                </a:rPr>
                <a:t>‘Plots </a:t>
              </a:r>
              <a:r>
                <a:rPr lang="fr-FR" sz="800" i="1" dirty="0" err="1">
                  <a:solidFill>
                    <a:schemeClr val="tx1"/>
                  </a:solidFill>
                  <a:cs typeface="Courier New" pitchFamily="49" charset="0"/>
                </a:rPr>
                <a:t>lodged</a:t>
              </a:r>
              <a:r>
                <a:rPr lang="fr-FR" sz="800" i="1" dirty="0">
                  <a:solidFill>
                    <a:schemeClr val="tx1"/>
                  </a:solidFill>
                  <a:cs typeface="Courier New" pitchFamily="49" charset="0"/>
                </a:rPr>
                <a:t> </a:t>
              </a:r>
              <a:r>
                <a:rPr lang="fr-FR" sz="800" i="1" dirty="0" err="1">
                  <a:solidFill>
                    <a:schemeClr val="tx1"/>
                  </a:solidFill>
                  <a:cs typeface="Courier New" pitchFamily="49" charset="0"/>
                </a:rPr>
                <a:t>after</a:t>
              </a:r>
              <a:r>
                <a:rPr lang="fr-FR" sz="800" i="1" dirty="0">
                  <a:solidFill>
                    <a:schemeClr val="tx1"/>
                  </a:solidFill>
                  <a:cs typeface="Courier New" pitchFamily="49" charset="0"/>
                </a:rPr>
                <a:t> the </a:t>
              </a:r>
              <a:r>
                <a:rPr lang="fr-FR" sz="800" i="1" dirty="0" err="1">
                  <a:solidFill>
                    <a:schemeClr val="tx1"/>
                  </a:solidFill>
                  <a:cs typeface="Courier New" pitchFamily="49" charset="0"/>
                </a:rPr>
                <a:t>storm</a:t>
              </a:r>
              <a:r>
                <a:rPr lang="fr-FR" sz="800" i="1" dirty="0">
                  <a:solidFill>
                    <a:schemeClr val="tx1"/>
                  </a:solidFill>
                  <a:cs typeface="Courier New" pitchFamily="49" charset="0"/>
                </a:rPr>
                <a:t>’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225292" y="5434860"/>
            <a:ext cx="8733657" cy="774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77" dirty="0"/>
              <a:t>Events or follow the </a:t>
            </a:r>
            <a:r>
              <a:rPr lang="en-US" sz="1477" b="1" dirty="0">
                <a:solidFill>
                  <a:schemeClr val="accent1"/>
                </a:solidFill>
              </a:rPr>
              <a:t>Web Annotation Data Model</a:t>
            </a:r>
            <a:r>
              <a:rPr lang="en-US" sz="1477" dirty="0"/>
              <a:t> that allows assigning motivation and purpose attributes to annotations (e.g. </a:t>
            </a:r>
            <a:r>
              <a:rPr lang="en-US" sz="1477" dirty="0" err="1"/>
              <a:t>oa:describing</a:t>
            </a:r>
            <a:r>
              <a:rPr lang="en-US" sz="1477" dirty="0"/>
              <a:t>, </a:t>
            </a:r>
            <a:r>
              <a:rPr lang="en-US" sz="1477" dirty="0" err="1"/>
              <a:t>oa:identifying</a:t>
            </a:r>
            <a:r>
              <a:rPr lang="en-US" sz="1477" dirty="0"/>
              <a:t>, </a:t>
            </a:r>
            <a:r>
              <a:rPr lang="en-US" sz="1477" dirty="0" err="1"/>
              <a:t>oa:linking</a:t>
            </a:r>
            <a:r>
              <a:rPr lang="en-US" sz="1477" dirty="0"/>
              <a:t>, </a:t>
            </a:r>
            <a:r>
              <a:rPr lang="en-US" sz="1477" dirty="0" err="1"/>
              <a:t>oa</a:t>
            </a:r>
            <a:r>
              <a:rPr lang="en-US" sz="1477" dirty="0"/>
              <a:t>: replying, etc.). </a:t>
            </a:r>
            <a:r>
              <a:rPr lang="en-US" sz="1477" b="1" dirty="0">
                <a:solidFill>
                  <a:schemeClr val="accent1"/>
                </a:solidFill>
              </a:rPr>
              <a:t>Dublin Core </a:t>
            </a:r>
            <a:r>
              <a:rPr lang="en-US" sz="1477" dirty="0"/>
              <a:t>properties such as </a:t>
            </a:r>
            <a:r>
              <a:rPr lang="en-US" sz="1477" dirty="0" err="1"/>
              <a:t>dcterms:created</a:t>
            </a:r>
            <a:r>
              <a:rPr lang="en-US" sz="1477" dirty="0"/>
              <a:t> or </a:t>
            </a:r>
            <a:r>
              <a:rPr lang="en-US" sz="1477" dirty="0" err="1"/>
              <a:t>dcterms:creator</a:t>
            </a:r>
            <a:r>
              <a:rPr lang="en-US" sz="1477" dirty="0"/>
              <a:t> are also used.</a:t>
            </a:r>
            <a:endParaRPr lang="fr-FR" sz="1477" dirty="0"/>
          </a:p>
        </p:txBody>
      </p:sp>
      <p:sp>
        <p:nvSpPr>
          <p:cNvPr id="38" name="Titre 57"/>
          <p:cNvSpPr txBox="1">
            <a:spLocks/>
          </p:cNvSpPr>
          <p:nvPr/>
        </p:nvSpPr>
        <p:spPr>
          <a:xfrm>
            <a:off x="1514430" y="0"/>
            <a:ext cx="7629570" cy="64183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2400" b="1" dirty="0"/>
              <a:t>Annotation of events: plot and plant accidents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327B05B-9E26-8A49-9BE8-16A517CEA7E9}"/>
              </a:ext>
            </a:extLst>
          </p:cNvPr>
          <p:cNvSpPr/>
          <p:nvPr/>
        </p:nvSpPr>
        <p:spPr>
          <a:xfrm>
            <a:off x="-79712" y="411005"/>
            <a:ext cx="1411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/>
              <a:t>L. Cabrera-Bosquet &amp; P. </a:t>
            </a:r>
            <a:r>
              <a:rPr lang="en-US" sz="1200" dirty="0" err="1"/>
              <a:t>Neveu</a:t>
            </a:r>
            <a:endParaRPr lang="fr-FR" sz="1200" dirty="0"/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12FCAD1A-F9F6-C340-ACB1-259F67DA5F9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2727" y="6504182"/>
            <a:ext cx="1078661" cy="38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76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CROP ONTOLOGY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www.cropontology.org</a:t>
            </a:r>
            <a:r>
              <a:rPr lang="fr-FR" dirty="0"/>
              <a:t> </a:t>
            </a:r>
          </a:p>
          <a:p>
            <a:r>
              <a:rPr lang="fr-FR" dirty="0"/>
              <a:t>Elizabeth Arnaud, Marie Angélique Laporte et al.</a:t>
            </a:r>
            <a:endParaRPr lang="fr-FR" b="1" u="sng" dirty="0"/>
          </a:p>
        </p:txBody>
      </p:sp>
    </p:spTree>
    <p:extLst>
      <p:ext uri="{BB962C8B-B14F-4D97-AF65-F5344CB8AC3E}">
        <p14:creationId xmlns:p14="http://schemas.microsoft.com/office/powerpoint/2010/main" val="3187079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52" y="64559"/>
            <a:ext cx="1847634" cy="1847634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2069380" y="77134"/>
            <a:ext cx="6672621" cy="1104901"/>
          </a:xfrm>
          <a:prstGeom prst="roundRect">
            <a:avLst/>
          </a:prstGeom>
          <a:solidFill>
            <a:srgbClr val="37609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rebuchet MS"/>
                <a:cs typeface="Trebuchet MS"/>
              </a:rPr>
              <a:t>Crop Ontology for Trait Data</a:t>
            </a:r>
          </a:p>
          <a:p>
            <a:pPr algn="ctr"/>
            <a:r>
              <a:rPr lang="en-US" sz="2400" dirty="0" err="1">
                <a:latin typeface="Trebuchet MS"/>
                <a:cs typeface="Trebuchet MS"/>
              </a:rPr>
              <a:t>www.cropontology.org</a:t>
            </a:r>
            <a:endParaRPr lang="en-US" sz="2400" dirty="0">
              <a:latin typeface="Trebuchet MS"/>
              <a:cs typeface="Trebuchet MS"/>
            </a:endParaRPr>
          </a:p>
        </p:txBody>
      </p:sp>
      <p:pic>
        <p:nvPicPr>
          <p:cNvPr id="43" name="Content Placeholder 24" descr="Screen shot 2011-09-21 at 8.55.48 PM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1303" y="5912560"/>
            <a:ext cx="887379" cy="569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Rectangle 45"/>
          <p:cNvSpPr/>
          <p:nvPr/>
        </p:nvSpPr>
        <p:spPr>
          <a:xfrm>
            <a:off x="320862" y="4501792"/>
            <a:ext cx="8712240" cy="2087422"/>
          </a:xfrm>
          <a:prstGeom prst="rect">
            <a:avLst/>
          </a:prstGeom>
          <a:noFill/>
          <a:ln w="762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4408" tIns="42204" rIns="84408" bIns="42204" spcCol="0" rtlCol="0" anchor="ctr"/>
          <a:lstStyle/>
          <a:p>
            <a:pPr algn="ctr"/>
            <a:r>
              <a:rPr lang="en-US" dirty="0"/>
              <a:t>   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264048" y="4118076"/>
            <a:ext cx="8769055" cy="515932"/>
          </a:xfrm>
          <a:prstGeom prst="roundRect">
            <a:avLst/>
          </a:prstGeom>
          <a:solidFill>
            <a:srgbClr val="37609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4408" tIns="42204" rIns="84408" bIns="42204" spcCol="0" rtlCol="0" anchor="ctr"/>
          <a:lstStyle/>
          <a:p>
            <a:pPr algn="ctr"/>
            <a:r>
              <a:rPr lang="en-US" sz="2000" dirty="0">
                <a:latin typeface="Trebuchet MS"/>
                <a:cs typeface="Trebuchet MS"/>
              </a:rPr>
              <a:t>Good Practice for Trait Data Annotation </a:t>
            </a:r>
          </a:p>
        </p:txBody>
      </p:sp>
      <p:pic>
        <p:nvPicPr>
          <p:cNvPr id="48" name="Picture 47" descr="Capture d'écran 2017-06-14 12.54.16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862" y="2034791"/>
            <a:ext cx="1357820" cy="1594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0" name="Group 49"/>
          <p:cNvGrpSpPr/>
          <p:nvPr/>
        </p:nvGrpSpPr>
        <p:grpSpPr>
          <a:xfrm>
            <a:off x="477790" y="4938710"/>
            <a:ext cx="8427362" cy="1543436"/>
            <a:chOff x="-1439585" y="13481316"/>
            <a:chExt cx="30125774" cy="10191958"/>
          </a:xfrm>
          <a:effectLst/>
        </p:grpSpPr>
        <p:grpSp>
          <p:nvGrpSpPr>
            <p:cNvPr id="52" name="Group 51"/>
            <p:cNvGrpSpPr/>
            <p:nvPr/>
          </p:nvGrpSpPr>
          <p:grpSpPr>
            <a:xfrm>
              <a:off x="6091500" y="13481316"/>
              <a:ext cx="22594689" cy="10191958"/>
              <a:chOff x="2507520" y="19866201"/>
              <a:chExt cx="26287904" cy="10192246"/>
            </a:xfrm>
          </p:grpSpPr>
          <p:grpSp>
            <p:nvGrpSpPr>
              <p:cNvPr id="55" name="Group 54"/>
              <p:cNvGrpSpPr/>
              <p:nvPr/>
            </p:nvGrpSpPr>
            <p:grpSpPr>
              <a:xfrm>
                <a:off x="2507520" y="19866201"/>
                <a:ext cx="20510351" cy="10192246"/>
                <a:chOff x="2507520" y="19866201"/>
                <a:chExt cx="20510351" cy="10192246"/>
              </a:xfrm>
            </p:grpSpPr>
            <p:grpSp>
              <p:nvGrpSpPr>
                <p:cNvPr id="61" name="Group 60"/>
                <p:cNvGrpSpPr/>
                <p:nvPr/>
              </p:nvGrpSpPr>
              <p:grpSpPr>
                <a:xfrm>
                  <a:off x="14927013" y="19866209"/>
                  <a:ext cx="8090858" cy="10172305"/>
                  <a:chOff x="14927013" y="19866209"/>
                  <a:chExt cx="8090858" cy="10172305"/>
                </a:xfrm>
              </p:grpSpPr>
              <p:grpSp>
                <p:nvGrpSpPr>
                  <p:cNvPr id="72" name="Group 71"/>
                  <p:cNvGrpSpPr/>
                  <p:nvPr/>
                </p:nvGrpSpPr>
                <p:grpSpPr>
                  <a:xfrm>
                    <a:off x="14927013" y="19866209"/>
                    <a:ext cx="7156103" cy="5418674"/>
                    <a:chOff x="14927013" y="19866209"/>
                    <a:chExt cx="7156103" cy="5418674"/>
                  </a:xfrm>
                </p:grpSpPr>
                <p:sp>
                  <p:nvSpPr>
                    <p:cNvPr id="75" name="Rounded Rectangle 74"/>
                    <p:cNvSpPr/>
                    <p:nvPr/>
                  </p:nvSpPr>
                  <p:spPr>
                    <a:xfrm>
                      <a:off x="16831767" y="19866209"/>
                      <a:ext cx="5251349" cy="5418674"/>
                    </a:xfrm>
                    <a:prstGeom prst="roundRect">
                      <a:avLst/>
                    </a:prstGeom>
                    <a:solidFill>
                      <a:srgbClr val="558ED5"/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en-US" sz="1200" dirty="0"/>
                        <a:t>Formatted files in repositories or databases</a:t>
                      </a:r>
                    </a:p>
                  </p:txBody>
                </p:sp>
                <p:grpSp>
                  <p:nvGrpSpPr>
                    <p:cNvPr id="76" name="Group 75"/>
                    <p:cNvGrpSpPr/>
                    <p:nvPr/>
                  </p:nvGrpSpPr>
                  <p:grpSpPr>
                    <a:xfrm>
                      <a:off x="14927013" y="21186775"/>
                      <a:ext cx="1771945" cy="1235117"/>
                      <a:chOff x="5727821" y="4840106"/>
                      <a:chExt cx="1771945" cy="1235117"/>
                    </a:xfrm>
                  </p:grpSpPr>
                  <p:sp>
                    <p:nvSpPr>
                      <p:cNvPr id="77" name="Right Arrow 76"/>
                      <p:cNvSpPr/>
                      <p:nvPr/>
                    </p:nvSpPr>
                    <p:spPr>
                      <a:xfrm rot="21557061">
                        <a:off x="5905290" y="4840106"/>
                        <a:ext cx="1594476" cy="1235117"/>
                      </a:xfrm>
                      <a:prstGeom prst="rightArrow">
                        <a:avLst>
                          <a:gd name="adj1" fmla="val 60000"/>
                          <a:gd name="adj2" fmla="val 50000"/>
                        </a:avLst>
                      </a:prstGeom>
                    </p:spPr>
                    <p:style>
                      <a:lnRef idx="0">
                        <a:schemeClr val="accent1">
                          <a:tint val="60000"/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3">
                        <a:schemeClr val="accent1">
                          <a:tint val="60000"/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2">
                        <a:schemeClr val="accent1">
                          <a:tint val="60000"/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78" name="Right Arrow 4"/>
                      <p:cNvSpPr/>
                      <p:nvPr/>
                    </p:nvSpPr>
                    <p:spPr>
                      <a:xfrm rot="21557061">
                        <a:off x="5727821" y="5089443"/>
                        <a:ext cx="1223941" cy="741071"/>
                      </a:xfrm>
                      <a:prstGeom prst="rect">
                        <a:avLst/>
                      </a:prstGeom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spcFirstLastPara="0" vert="horz" wrap="square" lIns="0" tIns="0" rIns="0" bIns="0" numCol="1" spcCol="1270" anchor="ctr" anchorCtr="0">
                        <a:noAutofit/>
                      </a:bodyPr>
                      <a:lstStyle/>
                      <a:p>
                        <a:pPr algn="ctr" defTabSz="26527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</a:pPr>
                        <a:endParaRPr lang="en-US" sz="600"/>
                      </a:p>
                    </p:txBody>
                  </p:sp>
                </p:grpSp>
              </p:grpSp>
              <p:pic>
                <p:nvPicPr>
                  <p:cNvPr id="73" name="Picture 72" descr="Capture d'écran 2017-06-13 18.17.50.png"/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153826" y="26776853"/>
                    <a:ext cx="6864045" cy="326166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/>
                <p:cNvGrpSpPr/>
                <p:nvPr/>
              </p:nvGrpSpPr>
              <p:grpSpPr>
                <a:xfrm>
                  <a:off x="2507520" y="19866201"/>
                  <a:ext cx="12416621" cy="10192246"/>
                  <a:chOff x="2507520" y="19866201"/>
                  <a:chExt cx="12416621" cy="10192246"/>
                </a:xfrm>
              </p:grpSpPr>
              <p:sp>
                <p:nvSpPr>
                  <p:cNvPr id="63" name="Rounded Rectangle 62"/>
                  <p:cNvSpPr/>
                  <p:nvPr/>
                </p:nvSpPr>
                <p:spPr>
                  <a:xfrm>
                    <a:off x="9494768" y="19866201"/>
                    <a:ext cx="5429373" cy="5418676"/>
                  </a:xfrm>
                  <a:prstGeom prst="roundRect">
                    <a:avLst/>
                  </a:prstGeom>
                  <a:solidFill>
                    <a:srgbClr val="558ED5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en-US" sz="1200" dirty="0"/>
                      <a:t>Data collect</a:t>
                    </a:r>
                  </a:p>
                  <a:p>
                    <a:pPr lvl="0" algn="ctr"/>
                    <a:r>
                      <a:rPr lang="en-US" sz="1200" dirty="0"/>
                      <a:t>with standard variables</a:t>
                    </a:r>
                  </a:p>
                </p:txBody>
              </p:sp>
              <p:grpSp>
                <p:nvGrpSpPr>
                  <p:cNvPr id="64" name="Group 63"/>
                  <p:cNvGrpSpPr/>
                  <p:nvPr/>
                </p:nvGrpSpPr>
                <p:grpSpPr>
                  <a:xfrm>
                    <a:off x="7755348" y="21339146"/>
                    <a:ext cx="1734617" cy="1235117"/>
                    <a:chOff x="5727821" y="4840106"/>
                    <a:chExt cx="1734617" cy="1235117"/>
                  </a:xfrm>
                </p:grpSpPr>
                <p:sp>
                  <p:nvSpPr>
                    <p:cNvPr id="70" name="Right Arrow 69"/>
                    <p:cNvSpPr/>
                    <p:nvPr/>
                  </p:nvSpPr>
                  <p:spPr>
                    <a:xfrm rot="21557061">
                      <a:off x="5867961" y="4840106"/>
                      <a:ext cx="1594477" cy="1235117"/>
                    </a:xfrm>
                    <a:prstGeom prst="rightArrow">
                      <a:avLst>
                        <a:gd name="adj1" fmla="val 60000"/>
                        <a:gd name="adj2" fmla="val 50000"/>
                      </a:avLst>
                    </a:prstGeom>
                  </p:spPr>
                  <p:style>
                    <a:lnRef idx="0">
                      <a:schemeClr val="accent1">
                        <a:tint val="60000"/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3">
                      <a:schemeClr val="accent1">
                        <a:tint val="60000"/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2">
                      <a:schemeClr val="accent1">
                        <a:tint val="60000"/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lt1"/>
                    </a:fontRef>
                  </p:style>
                </p:sp>
                <p:sp>
                  <p:nvSpPr>
                    <p:cNvPr id="71" name="Right Arrow 4"/>
                    <p:cNvSpPr/>
                    <p:nvPr/>
                  </p:nvSpPr>
                  <p:spPr>
                    <a:xfrm rot="21557061">
                      <a:off x="5727821" y="5089443"/>
                      <a:ext cx="1223941" cy="741071"/>
                    </a:xfrm>
                    <a:prstGeom prst="rect">
                      <a:avLst/>
                    </a:prstGeom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spcFirstLastPara="0" vert="horz" wrap="square" lIns="0" tIns="0" rIns="0" bIns="0" numCol="1" spcCol="1270" anchor="ctr" anchorCtr="0">
                      <a:noAutofit/>
                    </a:bodyPr>
                    <a:lstStyle/>
                    <a:p>
                      <a:pPr algn="ctr" defTabSz="26527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endParaRPr lang="en-US" sz="600"/>
                    </a:p>
                  </p:txBody>
                </p:sp>
              </p:grpSp>
              <p:grpSp>
                <p:nvGrpSpPr>
                  <p:cNvPr id="65" name="Group 64"/>
                  <p:cNvGrpSpPr/>
                  <p:nvPr/>
                </p:nvGrpSpPr>
                <p:grpSpPr>
                  <a:xfrm>
                    <a:off x="2507520" y="19866201"/>
                    <a:ext cx="5383170" cy="10192246"/>
                    <a:chOff x="2507520" y="19866201"/>
                    <a:chExt cx="5383170" cy="10192246"/>
                  </a:xfrm>
                </p:grpSpPr>
                <p:sp>
                  <p:nvSpPr>
                    <p:cNvPr id="67" name="Rounded Rectangle 66"/>
                    <p:cNvSpPr/>
                    <p:nvPr/>
                  </p:nvSpPr>
                  <p:spPr>
                    <a:xfrm>
                      <a:off x="2507520" y="19866201"/>
                      <a:ext cx="5244960" cy="5418676"/>
                    </a:xfrm>
                    <a:prstGeom prst="roundRect">
                      <a:avLst/>
                    </a:prstGeom>
                    <a:solidFill>
                      <a:srgbClr val="558ED5"/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en-US" sz="1200" dirty="0"/>
                        <a:t>Create </a:t>
                      </a:r>
                      <a:r>
                        <a:rPr lang="en-US" sz="1200" dirty="0" err="1"/>
                        <a:t>Fieldbook</a:t>
                      </a:r>
                      <a:r>
                        <a:rPr lang="en-US" sz="1200" dirty="0"/>
                        <a:t> with Ontology</a:t>
                      </a:r>
                    </a:p>
                  </p:txBody>
                </p:sp>
                <p:pic>
                  <p:nvPicPr>
                    <p:cNvPr id="68" name="Picture 66" descr="Crop_Ontology_logo.png"/>
                    <p:cNvPicPr>
                      <a:picLocks noChangeAspect="1"/>
                    </p:cNvPicPr>
                    <p:nvPr/>
                  </p:nvPicPr>
                  <p:blipFill>
                    <a:blip r:embed="rId6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507520" y="26982132"/>
                      <a:ext cx="5383170" cy="3076315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66" name="Picture 65" descr="Capture d'écran 2014-03-30 21.21.40.png"/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961285" y="26511960"/>
                    <a:ext cx="3033712" cy="346384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56" name="Group 55"/>
              <p:cNvGrpSpPr/>
              <p:nvPr/>
            </p:nvGrpSpPr>
            <p:grpSpPr>
              <a:xfrm>
                <a:off x="22053834" y="20757719"/>
                <a:ext cx="6741590" cy="9218083"/>
                <a:chOff x="22053834" y="20757719"/>
                <a:chExt cx="6741590" cy="9218083"/>
              </a:xfrm>
            </p:grpSpPr>
            <p:grpSp>
              <p:nvGrpSpPr>
                <p:cNvPr id="57" name="Group 56"/>
                <p:cNvGrpSpPr/>
                <p:nvPr/>
              </p:nvGrpSpPr>
              <p:grpSpPr>
                <a:xfrm>
                  <a:off x="22053834" y="20757719"/>
                  <a:ext cx="1814234" cy="1235114"/>
                  <a:chOff x="5764833" y="4495773"/>
                  <a:chExt cx="1814234" cy="1235114"/>
                </a:xfrm>
              </p:grpSpPr>
              <p:sp>
                <p:nvSpPr>
                  <p:cNvPr id="59" name="Right Arrow 58"/>
                  <p:cNvSpPr/>
                  <p:nvPr/>
                </p:nvSpPr>
                <p:spPr>
                  <a:xfrm rot="20334334">
                    <a:off x="5984590" y="4495773"/>
                    <a:ext cx="1594477" cy="1235114"/>
                  </a:xfrm>
                  <a:prstGeom prst="rightArrow">
                    <a:avLst>
                      <a:gd name="adj1" fmla="val 60000"/>
                      <a:gd name="adj2" fmla="val 50000"/>
                    </a:avLst>
                  </a:prstGeom>
                </p:spPr>
                <p:style>
                  <a:lnRef idx="0">
                    <a:schemeClr val="accent1">
                      <a:tint val="60000"/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hemeClr val="accent1">
                      <a:tint val="6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2">
                    <a:schemeClr val="accent1">
                      <a:tint val="6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60" name="Right Arrow 4"/>
                  <p:cNvSpPr/>
                  <p:nvPr/>
                </p:nvSpPr>
                <p:spPr>
                  <a:xfrm rot="21557061">
                    <a:off x="5764833" y="4553839"/>
                    <a:ext cx="1223941" cy="741071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0" tIns="0" rIns="0" bIns="0" numCol="1" spcCol="1270" anchor="ctr" anchorCtr="0">
                    <a:noAutofit/>
                  </a:bodyPr>
                  <a:lstStyle/>
                  <a:p>
                    <a:pPr algn="ctr" defTabSz="26527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endParaRPr lang="en-US" sz="600"/>
                  </a:p>
                </p:txBody>
              </p:sp>
            </p:grpSp>
            <p:sp>
              <p:nvSpPr>
                <p:cNvPr id="58" name="Rounded Rectangle 57"/>
                <p:cNvSpPr/>
                <p:nvPr/>
              </p:nvSpPr>
              <p:spPr>
                <a:xfrm>
                  <a:off x="24514801" y="24972578"/>
                  <a:ext cx="4280623" cy="5003224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r>
                    <a:rPr lang="en-US" sz="1200" dirty="0"/>
                    <a:t>Use of the formatted </a:t>
                  </a:r>
                </a:p>
                <a:p>
                  <a:pPr lvl="0" algn="ctr"/>
                  <a:r>
                    <a:rPr lang="en-US" sz="1200" dirty="0"/>
                    <a:t>data files</a:t>
                  </a:r>
                </a:p>
              </p:txBody>
            </p:sp>
          </p:grpSp>
        </p:grpSp>
        <p:sp>
          <p:nvSpPr>
            <p:cNvPr id="53" name="Rounded Rectangle 52"/>
            <p:cNvSpPr/>
            <p:nvPr/>
          </p:nvSpPr>
          <p:spPr>
            <a:xfrm>
              <a:off x="-1439585" y="13481317"/>
              <a:ext cx="5922014" cy="5418522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WINDIES" sz="1200" dirty="0"/>
                <a:t>Community selects traits and standard variables</a:t>
              </a:r>
              <a:endParaRPr lang="en-US" sz="1200" dirty="0"/>
            </a:p>
          </p:txBody>
        </p:sp>
        <p:sp>
          <p:nvSpPr>
            <p:cNvPr id="54" name="Right Arrow 53"/>
            <p:cNvSpPr/>
            <p:nvPr/>
          </p:nvSpPr>
          <p:spPr>
            <a:xfrm rot="21557061">
              <a:off x="4673118" y="14981105"/>
              <a:ext cx="1370465" cy="123508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109" name="Right Arrow 108"/>
          <p:cNvSpPr/>
          <p:nvPr/>
        </p:nvSpPr>
        <p:spPr>
          <a:xfrm rot="2355836">
            <a:off x="7260770" y="5634107"/>
            <a:ext cx="637695" cy="170114"/>
          </a:xfrm>
          <a:prstGeom prst="righ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1" name="Rounded Rectangle 110"/>
          <p:cNvSpPr/>
          <p:nvPr/>
        </p:nvSpPr>
        <p:spPr>
          <a:xfrm>
            <a:off x="7766386" y="4745553"/>
            <a:ext cx="1201630" cy="670241"/>
          </a:xfrm>
          <a:prstGeom prst="roundRect">
            <a:avLst/>
          </a:prstGeom>
          <a:solidFill>
            <a:srgbClr val="558ED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828" tIns="10914" rIns="21828" bIns="10914" spcCol="0" rtlCol="0" anchor="ctr"/>
          <a:lstStyle/>
          <a:p>
            <a:pPr lvl="0" algn="ctr"/>
            <a:r>
              <a:rPr lang="en-US" sz="1200" dirty="0"/>
              <a:t>Submission of new traits &amp; variables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17140" y="1512083"/>
            <a:ext cx="4022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27 Plants  (</a:t>
            </a:r>
            <a:r>
              <a:rPr lang="en-US" sz="2000" b="1" i="1" dirty="0"/>
              <a:t>latest Sugar Kelp - algae</a:t>
            </a:r>
            <a:r>
              <a:rPr lang="en-US" sz="2000" b="1" dirty="0"/>
              <a:t>)</a:t>
            </a:r>
          </a:p>
        </p:txBody>
      </p:sp>
      <p:pic>
        <p:nvPicPr>
          <p:cNvPr id="9" name="Picture 8" descr="Capture d'écran 2018-05-10 16.34.0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1217" y="2072156"/>
            <a:ext cx="6846799" cy="1574066"/>
          </a:xfrm>
          <a:prstGeom prst="rect">
            <a:avLst/>
          </a:prstGeom>
          <a:ln w="28575" cmpd="sng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Crop Ontology logo- transparent and light.jp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6884" y="1328265"/>
            <a:ext cx="1990212" cy="706526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4293" y="3347345"/>
            <a:ext cx="1162814" cy="562944"/>
          </a:xfrm>
          <a:prstGeom prst="rect">
            <a:avLst/>
          </a:prstGeom>
          <a:solidFill>
            <a:srgbClr val="FFFF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8099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8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8502" y="-27384"/>
            <a:ext cx="842010" cy="959281"/>
          </a:xfrm>
          <a:prstGeom prst="rect">
            <a:avLst/>
          </a:prstGeom>
        </p:spPr>
      </p:pic>
      <p:pic>
        <p:nvPicPr>
          <p:cNvPr id="6" name="Image 8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296"/>
          <a:stretch/>
        </p:blipFill>
        <p:spPr>
          <a:xfrm>
            <a:off x="7568298" y="-11743"/>
            <a:ext cx="565232" cy="81592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797303" y="991966"/>
            <a:ext cx="3237996" cy="2280893"/>
          </a:xfrm>
          <a:prstGeom prst="rect">
            <a:avLst/>
          </a:prstGeom>
          <a:noFill/>
        </p:spPr>
        <p:txBody>
          <a:bodyPr wrap="square" lIns="64274" tIns="32137" rIns="64274" bIns="32137" rtlCol="0">
            <a:spAutoFit/>
          </a:bodyPr>
          <a:lstStyle/>
          <a:p>
            <a:pPr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en-US" b="1" dirty="0">
                <a:solidFill>
                  <a:srgbClr val="376092"/>
                </a:solidFill>
                <a:latin typeface="Helvetica Neue Light"/>
              </a:rPr>
              <a:t> </a:t>
            </a:r>
            <a:r>
              <a:rPr lang="en-US" dirty="0" err="1">
                <a:solidFill>
                  <a:srgbClr val="376092"/>
                </a:solidFill>
                <a:latin typeface="Helvetica Neue Light"/>
                <a:cs typeface="Helvetica Neue Light"/>
              </a:rPr>
              <a:t>Mungbean</a:t>
            </a:r>
            <a:endParaRPr lang="en-US" b="1" dirty="0">
              <a:solidFill>
                <a:srgbClr val="376092"/>
              </a:solidFill>
              <a:latin typeface="Helvetica Neue Light"/>
            </a:endParaRPr>
          </a:p>
          <a:p>
            <a:pPr algn="l"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fr-FR" b="1" i="1" dirty="0">
                <a:solidFill>
                  <a:schemeClr val="accent3">
                    <a:lumMod val="75000"/>
                  </a:schemeClr>
                </a:solidFill>
                <a:latin typeface="Helvetica Neue Light"/>
              </a:rPr>
              <a:t> </a:t>
            </a:r>
            <a:r>
              <a:rPr lang="fr-FR" b="1" i="1" dirty="0" err="1">
                <a:solidFill>
                  <a:schemeClr val="accent3">
                    <a:lumMod val="75000"/>
                  </a:schemeClr>
                </a:solidFill>
                <a:latin typeface="Helvetica Neue Light"/>
              </a:rPr>
              <a:t>Oat</a:t>
            </a:r>
            <a:r>
              <a:rPr lang="fr-FR" b="1" i="1" dirty="0">
                <a:solidFill>
                  <a:schemeClr val="accent3">
                    <a:lumMod val="75000"/>
                  </a:schemeClr>
                </a:solidFill>
                <a:latin typeface="Helvetica Neue Light"/>
              </a:rPr>
              <a:t> (Global </a:t>
            </a:r>
            <a:r>
              <a:rPr lang="fr-FR" b="1" i="1" dirty="0" err="1">
                <a:solidFill>
                  <a:schemeClr val="accent3">
                    <a:lumMod val="75000"/>
                  </a:schemeClr>
                </a:solidFill>
                <a:latin typeface="Helvetica Neue Light"/>
              </a:rPr>
              <a:t>Triticeae</a:t>
            </a:r>
            <a:r>
              <a:rPr lang="fr-FR" b="1" i="1" dirty="0">
                <a:solidFill>
                  <a:schemeClr val="accent3">
                    <a:lumMod val="75000"/>
                  </a:schemeClr>
                </a:solidFill>
                <a:latin typeface="Helvetica Neue Light"/>
              </a:rPr>
              <a:t>)</a:t>
            </a:r>
            <a:endParaRPr lang="fr-FR" b="1" i="1" dirty="0">
              <a:solidFill>
                <a:srgbClr val="376092"/>
              </a:solidFill>
              <a:latin typeface="Helvetica Neue Light"/>
            </a:endParaRPr>
          </a:p>
          <a:p>
            <a:pPr algn="l"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fr-FR" b="1" dirty="0">
                <a:solidFill>
                  <a:srgbClr val="376092"/>
                </a:solidFill>
                <a:latin typeface="Helvetica Neue Light"/>
              </a:rPr>
              <a:t> Pearl millet</a:t>
            </a:r>
          </a:p>
          <a:p>
            <a:pPr algn="l"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fr-FR" b="1" dirty="0">
                <a:solidFill>
                  <a:srgbClr val="376092"/>
                </a:solidFill>
                <a:latin typeface="Helvetica Neue Light"/>
              </a:rPr>
              <a:t> Pigeon </a:t>
            </a:r>
            <a:r>
              <a:rPr lang="fr-FR" b="1" dirty="0" err="1">
                <a:solidFill>
                  <a:srgbClr val="376092"/>
                </a:solidFill>
                <a:latin typeface="Helvetica Neue Light"/>
              </a:rPr>
              <a:t>Pea</a:t>
            </a:r>
            <a:endParaRPr lang="fr-FR" b="1" dirty="0">
              <a:solidFill>
                <a:srgbClr val="376092"/>
              </a:solidFill>
              <a:latin typeface="Helvetica Neue Light"/>
            </a:endParaRPr>
          </a:p>
          <a:p>
            <a:pPr algn="l"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fr-FR" b="1" dirty="0">
                <a:solidFill>
                  <a:srgbClr val="376092"/>
                </a:solidFill>
                <a:latin typeface="Helvetica Neue Light"/>
              </a:rPr>
              <a:t> </a:t>
            </a:r>
            <a:r>
              <a:rPr lang="fr-FR" b="1" dirty="0" err="1">
                <a:solidFill>
                  <a:srgbClr val="376092"/>
                </a:solidFill>
                <a:latin typeface="Helvetica Neue Light"/>
              </a:rPr>
              <a:t>Potato</a:t>
            </a:r>
            <a:endParaRPr lang="fr-FR" b="1" dirty="0">
              <a:solidFill>
                <a:srgbClr val="376092"/>
              </a:solidFill>
              <a:latin typeface="Helvetica Neue Light"/>
            </a:endParaRPr>
          </a:p>
          <a:p>
            <a:pPr algn="l"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fr-FR" b="1" dirty="0">
                <a:solidFill>
                  <a:srgbClr val="376092"/>
                </a:solidFill>
                <a:latin typeface="Helvetica Neue Light"/>
              </a:rPr>
              <a:t> </a:t>
            </a:r>
            <a:r>
              <a:rPr lang="fr-FR" b="1" dirty="0" err="1">
                <a:solidFill>
                  <a:srgbClr val="376092"/>
                </a:solidFill>
                <a:latin typeface="Helvetica Neue Light"/>
              </a:rPr>
              <a:t>Soybean</a:t>
            </a:r>
            <a:r>
              <a:rPr lang="fr-FR" b="1" dirty="0">
                <a:solidFill>
                  <a:srgbClr val="376092"/>
                </a:solidFill>
                <a:latin typeface="Helvetica Neue Light"/>
              </a:rPr>
              <a:t> </a:t>
            </a:r>
            <a:r>
              <a:rPr lang="fr-FR" b="1" i="1" dirty="0">
                <a:solidFill>
                  <a:srgbClr val="376092"/>
                </a:solidFill>
                <a:latin typeface="Helvetica Neue Light"/>
              </a:rPr>
              <a:t>(IITA &amp; </a:t>
            </a:r>
            <a:r>
              <a:rPr lang="fr-FR" b="1" i="1" dirty="0">
                <a:solidFill>
                  <a:srgbClr val="77933C"/>
                </a:solidFill>
                <a:latin typeface="Helvetica Neue Light"/>
              </a:rPr>
              <a:t>USDA</a:t>
            </a:r>
            <a:r>
              <a:rPr lang="fr-FR" b="1" i="1" dirty="0">
                <a:solidFill>
                  <a:srgbClr val="376092"/>
                </a:solidFill>
                <a:latin typeface="Helvetica Neue Light"/>
              </a:rPr>
              <a:t>)</a:t>
            </a:r>
            <a:endParaRPr lang="fr-FR" b="1" dirty="0">
              <a:solidFill>
                <a:srgbClr val="376092"/>
              </a:solidFill>
              <a:latin typeface="Helvetica Neue Light"/>
            </a:endParaRPr>
          </a:p>
          <a:p>
            <a:pPr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fr-FR" b="1" dirty="0">
                <a:solidFill>
                  <a:srgbClr val="376092"/>
                </a:solidFill>
                <a:latin typeface="Helvetica Neue Light"/>
              </a:rPr>
              <a:t> </a:t>
            </a:r>
            <a:r>
              <a:rPr lang="fr-FR" b="1" dirty="0" err="1">
                <a:solidFill>
                  <a:srgbClr val="376092"/>
                </a:solidFill>
                <a:latin typeface="Helvetica Neue Light"/>
              </a:rPr>
              <a:t>Sweet</a:t>
            </a:r>
            <a:r>
              <a:rPr lang="fr-FR" b="1" dirty="0">
                <a:solidFill>
                  <a:srgbClr val="376092"/>
                </a:solidFill>
                <a:latin typeface="Helvetica Neue Light"/>
              </a:rPr>
              <a:t> </a:t>
            </a:r>
            <a:r>
              <a:rPr lang="fr-FR" b="1" dirty="0" err="1">
                <a:solidFill>
                  <a:srgbClr val="376092"/>
                </a:solidFill>
                <a:latin typeface="Helvetica Neue Light"/>
              </a:rPr>
              <a:t>Potato</a:t>
            </a:r>
            <a:endParaRPr lang="fr-FR" b="1" dirty="0">
              <a:solidFill>
                <a:srgbClr val="376092"/>
              </a:solidFill>
              <a:latin typeface="Helvetica Neue Light"/>
            </a:endParaRPr>
          </a:p>
          <a:p>
            <a:pPr algn="l">
              <a:buClr>
                <a:srgbClr val="4977C4"/>
              </a:buClr>
              <a:buSzPct val="124000"/>
              <a:buFont typeface="Arial"/>
              <a:buChar char="•"/>
              <a:defRPr/>
            </a:pPr>
            <a:endParaRPr lang="fr-FR" b="1" dirty="0">
              <a:solidFill>
                <a:srgbClr val="376092"/>
              </a:solidFill>
              <a:latin typeface="Helvetica Neue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59632" y="188666"/>
            <a:ext cx="7128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accent1">
                    <a:lumMod val="75000"/>
                  </a:schemeClr>
                </a:solidFill>
              </a:rPr>
              <a:t>www.cropontology.org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" name="Picture 17" descr="Crop Ontology logo short (CO only)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59632" cy="8196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64478" y="984820"/>
            <a:ext cx="15696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en-US" b="1" dirty="0">
                <a:solidFill>
                  <a:srgbClr val="376092"/>
                </a:solidFill>
                <a:latin typeface="Helvetica Neue Light"/>
              </a:rPr>
              <a:t> Banana</a:t>
            </a:r>
          </a:p>
          <a:p>
            <a:pPr marL="0" lvl="1"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en-US" b="1" dirty="0">
                <a:solidFill>
                  <a:srgbClr val="376092"/>
                </a:solidFill>
                <a:latin typeface="Helvetica Neue Light"/>
              </a:rPr>
              <a:t> Barley </a:t>
            </a:r>
          </a:p>
          <a:p>
            <a:pPr marL="0" lvl="1"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en-US" b="1" dirty="0">
                <a:solidFill>
                  <a:srgbClr val="376092"/>
                </a:solidFill>
                <a:latin typeface="Helvetica Neue Light"/>
              </a:rPr>
              <a:t> Beet</a:t>
            </a:r>
          </a:p>
          <a:p>
            <a:pPr marL="0" lvl="1"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en-US" b="1" dirty="0">
                <a:solidFill>
                  <a:srgbClr val="376092"/>
                </a:solidFill>
                <a:latin typeface="Helvetica Neue Light"/>
              </a:rPr>
              <a:t> </a:t>
            </a:r>
            <a:r>
              <a:rPr lang="en-US" b="1" dirty="0" err="1">
                <a:solidFill>
                  <a:srgbClr val="376092"/>
                </a:solidFill>
                <a:latin typeface="Helvetica Neue Light"/>
              </a:rPr>
              <a:t>Brachiaria</a:t>
            </a:r>
            <a:endParaRPr lang="en-US" b="1" dirty="0">
              <a:solidFill>
                <a:srgbClr val="376092"/>
              </a:solidFill>
              <a:latin typeface="Helvetica Neue Light"/>
            </a:endParaRPr>
          </a:p>
          <a:p>
            <a:pPr marL="0" lvl="1"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en-US" b="1" dirty="0">
                <a:solidFill>
                  <a:srgbClr val="376092"/>
                </a:solidFill>
                <a:latin typeface="Helvetica Neue Light"/>
              </a:rPr>
              <a:t> </a:t>
            </a:r>
            <a:r>
              <a:rPr lang="en-US" i="1" dirty="0">
                <a:solidFill>
                  <a:srgbClr val="77933C"/>
                </a:solidFill>
                <a:latin typeface="Helvetica Neue Light"/>
                <a:cs typeface="Helvetica Neue Light"/>
              </a:rPr>
              <a:t>Brassica</a:t>
            </a:r>
          </a:p>
          <a:p>
            <a:pPr marL="0" lvl="1"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 Neue Light"/>
                <a:cs typeface="Helvetica Neue Light"/>
              </a:rPr>
              <a:t> Cassava</a:t>
            </a:r>
          </a:p>
          <a:p>
            <a:pPr marL="0" lvl="1"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 Neue Light"/>
                <a:cs typeface="Helvetica Neue Light"/>
              </a:rPr>
              <a:t> </a:t>
            </a:r>
            <a:r>
              <a:rPr lang="en-US" dirty="0">
                <a:solidFill>
                  <a:srgbClr val="376092"/>
                </a:solidFill>
                <a:latin typeface="Helvetica Neue Light"/>
                <a:cs typeface="Helvetica Neue Light"/>
              </a:rPr>
              <a:t>Castor bean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Helvetica Neue Light"/>
              <a:cs typeface="Helvetica Neue Light"/>
            </a:endParaRPr>
          </a:p>
          <a:p>
            <a:pPr marL="0" lvl="1">
              <a:buClr>
                <a:srgbClr val="4977C4"/>
              </a:buClr>
              <a:buSzPct val="124000"/>
              <a:buFont typeface="Arial"/>
              <a:buChar char="•"/>
              <a:defRPr/>
            </a:pPr>
            <a:endParaRPr lang="en-US" dirty="0">
              <a:latin typeface="Helvetica Neue Light"/>
              <a:cs typeface="Helvetica Neue Light"/>
            </a:endParaRPr>
          </a:p>
        </p:txBody>
      </p:sp>
      <p:pic>
        <p:nvPicPr>
          <p:cNvPr id="3" name="Picture 2" descr="Capture d'écran 2018-09-23 15.49.21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3130" y="3119347"/>
            <a:ext cx="5305168" cy="3588652"/>
          </a:xfrm>
          <a:prstGeom prst="rect">
            <a:avLst/>
          </a:prstGeom>
          <a:ln>
            <a:solidFill>
              <a:srgbClr val="4472C4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2028835" y="1009607"/>
            <a:ext cx="1826141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Helvetica Neue Light"/>
              </a:rPr>
              <a:t> Chickpea  </a:t>
            </a:r>
          </a:p>
          <a:p>
            <a:pPr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en-US" b="1" dirty="0">
                <a:solidFill>
                  <a:srgbClr val="376092"/>
                </a:solidFill>
                <a:latin typeface="Helvetica Neue Light"/>
              </a:rPr>
              <a:t> Common bean </a:t>
            </a:r>
          </a:p>
          <a:p>
            <a:pPr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en-US" b="1" dirty="0">
                <a:solidFill>
                  <a:srgbClr val="376092"/>
                </a:solidFill>
                <a:latin typeface="Helvetica Neue Light"/>
              </a:rPr>
              <a:t> Cowpea </a:t>
            </a:r>
          </a:p>
          <a:p>
            <a:pPr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en-US" b="1" dirty="0">
                <a:solidFill>
                  <a:srgbClr val="376092"/>
                </a:solidFill>
                <a:latin typeface="Helvetica Neue Light"/>
              </a:rPr>
              <a:t> Groundnut </a:t>
            </a:r>
          </a:p>
          <a:p>
            <a:pPr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en-US" b="1" dirty="0">
                <a:solidFill>
                  <a:srgbClr val="376092"/>
                </a:solidFill>
                <a:latin typeface="Helvetica Neue Light"/>
              </a:rPr>
              <a:t> Lentil</a:t>
            </a:r>
          </a:p>
          <a:p>
            <a:pPr>
              <a:buClr>
                <a:srgbClr val="759CC2"/>
              </a:buClr>
              <a:buSzPct val="124000"/>
              <a:buFont typeface="Arial"/>
              <a:buChar char="•"/>
              <a:defRPr/>
            </a:pPr>
            <a:r>
              <a:rPr lang="fr-FR" b="1" dirty="0">
                <a:solidFill>
                  <a:srgbClr val="376092"/>
                </a:solidFill>
                <a:latin typeface="Helvetica Neue Light"/>
              </a:rPr>
              <a:t> </a:t>
            </a:r>
            <a:r>
              <a:rPr lang="fr-FR" dirty="0" err="1">
                <a:solidFill>
                  <a:srgbClr val="376092"/>
                </a:solidFill>
                <a:latin typeface="Helvetica Neue Light"/>
                <a:cs typeface="Helvetica Neue Light"/>
              </a:rPr>
              <a:t>Maize</a:t>
            </a:r>
            <a:r>
              <a:rPr lang="fr-FR" dirty="0">
                <a:solidFill>
                  <a:srgbClr val="376092"/>
                </a:solidFill>
                <a:latin typeface="Helvetica Neue Light"/>
                <a:cs typeface="Helvetica Neue Light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00192" y="1025963"/>
            <a:ext cx="30155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fr-FR" b="1" dirty="0">
                <a:solidFill>
                  <a:srgbClr val="376092"/>
                </a:solidFill>
                <a:latin typeface="Helvetica Neue Light"/>
              </a:rPr>
              <a:t> </a:t>
            </a:r>
            <a:r>
              <a:rPr lang="fr-FR" b="1" dirty="0" err="1">
                <a:solidFill>
                  <a:srgbClr val="376092"/>
                </a:solidFill>
                <a:latin typeface="Helvetica Neue Light"/>
              </a:rPr>
              <a:t>Rice</a:t>
            </a:r>
            <a:endParaRPr lang="fr-FR" b="1" dirty="0">
              <a:solidFill>
                <a:srgbClr val="376092"/>
              </a:solidFill>
              <a:latin typeface="Helvetica Neue Light"/>
            </a:endParaRPr>
          </a:p>
          <a:p>
            <a:pPr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fr-FR" b="1" dirty="0">
                <a:solidFill>
                  <a:srgbClr val="376092"/>
                </a:solidFill>
                <a:latin typeface="Helvetica Neue Light"/>
              </a:rPr>
              <a:t> </a:t>
            </a:r>
            <a:r>
              <a:rPr lang="fr-FR" b="1" dirty="0" err="1">
                <a:solidFill>
                  <a:srgbClr val="376092"/>
                </a:solidFill>
                <a:latin typeface="Helvetica Neue Light"/>
              </a:rPr>
              <a:t>Sorghum</a:t>
            </a:r>
            <a:endParaRPr lang="fr-FR" b="1" dirty="0">
              <a:solidFill>
                <a:srgbClr val="376092"/>
              </a:solidFill>
              <a:latin typeface="Helvetica Neue Light"/>
            </a:endParaRPr>
          </a:p>
          <a:p>
            <a:pPr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fr-FR" b="1" dirty="0">
                <a:solidFill>
                  <a:srgbClr val="376092"/>
                </a:solidFill>
                <a:latin typeface="Helvetica Neue Light"/>
              </a:rPr>
              <a:t> </a:t>
            </a:r>
            <a:r>
              <a:rPr lang="fr-FR" b="1" i="1" dirty="0" err="1">
                <a:solidFill>
                  <a:srgbClr val="77933C"/>
                </a:solidFill>
                <a:latin typeface="Helvetica Neue Light"/>
              </a:rPr>
              <a:t>Vitis</a:t>
            </a:r>
            <a:r>
              <a:rPr lang="fr-FR" b="1" i="1" dirty="0">
                <a:solidFill>
                  <a:srgbClr val="77933C"/>
                </a:solidFill>
                <a:latin typeface="Helvetica Neue Light"/>
              </a:rPr>
              <a:t> (INRA)</a:t>
            </a:r>
            <a:endParaRPr lang="fr-FR" b="1" i="1" dirty="0">
              <a:solidFill>
                <a:srgbClr val="376092"/>
              </a:solidFill>
              <a:latin typeface="Helvetica Neue Light"/>
            </a:endParaRPr>
          </a:p>
          <a:p>
            <a:pPr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fr-FR" b="1" dirty="0">
                <a:solidFill>
                  <a:srgbClr val="376092"/>
                </a:solidFill>
                <a:latin typeface="Helvetica Neue Light"/>
              </a:rPr>
              <a:t> </a:t>
            </a:r>
            <a:r>
              <a:rPr lang="fr-FR" b="1" dirty="0" err="1">
                <a:solidFill>
                  <a:srgbClr val="376092"/>
                </a:solidFill>
                <a:latin typeface="Helvetica Neue Light"/>
              </a:rPr>
              <a:t>Wheat</a:t>
            </a:r>
            <a:r>
              <a:rPr lang="fr-FR" b="1" dirty="0">
                <a:solidFill>
                  <a:srgbClr val="376092"/>
                </a:solidFill>
                <a:latin typeface="Helvetica Neue Light"/>
              </a:rPr>
              <a:t> (CIMMYT + INRAE) </a:t>
            </a:r>
          </a:p>
          <a:p>
            <a:pPr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fr-FR" b="1" i="1" dirty="0">
                <a:solidFill>
                  <a:srgbClr val="7F7F7F"/>
                </a:solidFill>
                <a:latin typeface="Helvetica Neue Light"/>
              </a:rPr>
              <a:t> </a:t>
            </a:r>
            <a:r>
              <a:rPr lang="fr-FR" b="1" i="1" dirty="0">
                <a:solidFill>
                  <a:schemeClr val="accent3">
                    <a:lumMod val="75000"/>
                  </a:schemeClr>
                </a:solidFill>
                <a:latin typeface="Helvetica Neue Light"/>
              </a:rPr>
              <a:t>Woody </a:t>
            </a:r>
            <a:r>
              <a:rPr lang="fr-FR" b="1" i="1" dirty="0" err="1">
                <a:solidFill>
                  <a:schemeClr val="accent3">
                    <a:lumMod val="75000"/>
                  </a:schemeClr>
                </a:solidFill>
                <a:latin typeface="Helvetica Neue Light"/>
              </a:rPr>
              <a:t>species</a:t>
            </a:r>
            <a:endParaRPr lang="fr-FR" b="1" i="1" dirty="0">
              <a:solidFill>
                <a:schemeClr val="accent3">
                  <a:lumMod val="75000"/>
                </a:schemeClr>
              </a:solidFill>
              <a:latin typeface="Helvetica Neue Light"/>
            </a:endParaRPr>
          </a:p>
          <a:p>
            <a:pPr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fr-FR" b="1" dirty="0">
                <a:solidFill>
                  <a:srgbClr val="376092"/>
                </a:solidFill>
                <a:latin typeface="Helvetica Neue Light"/>
              </a:rPr>
              <a:t> Yam</a:t>
            </a:r>
          </a:p>
        </p:txBody>
      </p:sp>
    </p:spTree>
    <p:extLst>
      <p:ext uri="{BB962C8B-B14F-4D97-AF65-F5344CB8AC3E}">
        <p14:creationId xmlns:p14="http://schemas.microsoft.com/office/powerpoint/2010/main" val="1637934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419872" y="3501868"/>
            <a:ext cx="2448272" cy="122327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2" descr="Crop Ontology logo (complete)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5896" y="3717032"/>
            <a:ext cx="1971271" cy="713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8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5351" y="-963915"/>
            <a:ext cx="842010" cy="959281"/>
          </a:xfrm>
          <a:prstGeom prst="rect">
            <a:avLst/>
          </a:prstGeom>
        </p:spPr>
      </p:pic>
      <p:pic>
        <p:nvPicPr>
          <p:cNvPr id="6" name="Image 8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296"/>
          <a:stretch/>
        </p:blipFill>
        <p:spPr>
          <a:xfrm>
            <a:off x="6055147" y="-948274"/>
            <a:ext cx="565232" cy="815922"/>
          </a:xfrm>
          <a:prstGeom prst="rect">
            <a:avLst/>
          </a:prstGeom>
        </p:spPr>
      </p:pic>
      <p:pic>
        <p:nvPicPr>
          <p:cNvPr id="2051" name="Picture 3" descr="H:\LEO\presentations phenoharmonis LEO\IBP_logo_rond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828" y="1230354"/>
            <a:ext cx="726286" cy="69507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7980" y="1955624"/>
            <a:ext cx="2063156" cy="32095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1566378" y="906149"/>
            <a:ext cx="1367073" cy="971804"/>
            <a:chOff x="6337763" y="0"/>
            <a:chExt cx="2410701" cy="190993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" name="Rectangle 2"/>
            <p:cNvSpPr/>
            <p:nvPr/>
          </p:nvSpPr>
          <p:spPr>
            <a:xfrm>
              <a:off x="6337763" y="0"/>
              <a:ext cx="2410701" cy="190993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5" name="Picture 7"/>
            <p:cNvPicPr>
              <a:picLocks noChangeAspect="1" noChangeArrowheads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559128" y="1338202"/>
              <a:ext cx="1945208" cy="4346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431312" y="546114"/>
              <a:ext cx="1630089" cy="3714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444208" y="906154"/>
              <a:ext cx="1566843" cy="467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9233" y="164941"/>
              <a:ext cx="1692914" cy="406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5379" y="1364973"/>
            <a:ext cx="659609" cy="5217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6354" y="1982225"/>
            <a:ext cx="628634" cy="33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07837" y="2445062"/>
            <a:ext cx="567318" cy="520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6378" y="3081717"/>
            <a:ext cx="457610" cy="491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>
            <a:cxnSpLocks/>
            <a:stCxn id="2052" idx="2"/>
            <a:endCxn id="2" idx="1"/>
          </p:cNvCxnSpPr>
          <p:nvPr/>
        </p:nvCxnSpPr>
        <p:spPr>
          <a:xfrm>
            <a:off x="1449558" y="2276581"/>
            <a:ext cx="2328855" cy="1404432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54" idx="1"/>
            <a:endCxn id="2" idx="7"/>
          </p:cNvCxnSpPr>
          <p:nvPr/>
        </p:nvCxnSpPr>
        <p:spPr>
          <a:xfrm>
            <a:off x="5318704" y="1646239"/>
            <a:ext cx="190899" cy="2034774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5471" y="5316033"/>
            <a:ext cx="2470994" cy="122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22896" y="4766345"/>
            <a:ext cx="1296144" cy="458850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4" name="Straight Arrow Connector 33"/>
          <p:cNvCxnSpPr>
            <a:endCxn id="2" idx="3"/>
          </p:cNvCxnSpPr>
          <p:nvPr/>
        </p:nvCxnSpPr>
        <p:spPr>
          <a:xfrm flipV="1">
            <a:off x="2344324" y="4545999"/>
            <a:ext cx="1434089" cy="33189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2061" name="Picture 13"/>
          <p:cNvPicPr>
            <a:picLocks noChangeAspect="1" noChangeArrowheads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74" t="3631" r="7182" b="6039"/>
          <a:stretch/>
        </p:blipFill>
        <p:spPr bwMode="auto">
          <a:xfrm>
            <a:off x="7275604" y="4931774"/>
            <a:ext cx="766636" cy="747864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Straight Arrow Connector 37"/>
          <p:cNvCxnSpPr>
            <a:cxnSpLocks/>
            <a:stCxn id="2061" idx="1"/>
            <a:endCxn id="2" idx="5"/>
          </p:cNvCxnSpPr>
          <p:nvPr/>
        </p:nvCxnSpPr>
        <p:spPr>
          <a:xfrm flipH="1" flipV="1">
            <a:off x="5509603" y="4545999"/>
            <a:ext cx="1766001" cy="759707"/>
          </a:xfrm>
          <a:prstGeom prst="straightConnector1">
            <a:avLst/>
          </a:prstGeom>
          <a:ln>
            <a:prstDash val="dash"/>
            <a:headEnd type="arrow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493763" y="103607"/>
            <a:ext cx="6364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Where is Crop Ontology applied?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4948620" y="4725144"/>
            <a:ext cx="221666" cy="700824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5" name="Picture 14" descr="CIMMYT.jpg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6452" y="5939139"/>
            <a:ext cx="556139" cy="417104"/>
          </a:xfrm>
          <a:prstGeom prst="rect">
            <a:avLst/>
          </a:prstGeom>
        </p:spPr>
      </p:pic>
      <p:pic>
        <p:nvPicPr>
          <p:cNvPr id="31" name="Image 8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296"/>
          <a:stretch/>
        </p:blipFill>
        <p:spPr>
          <a:xfrm>
            <a:off x="8463336" y="848704"/>
            <a:ext cx="511818" cy="587381"/>
          </a:xfrm>
          <a:prstGeom prst="rect">
            <a:avLst/>
          </a:prstGeom>
        </p:spPr>
      </p:pic>
      <p:pic>
        <p:nvPicPr>
          <p:cNvPr id="32" name="Image 8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296"/>
          <a:stretch/>
        </p:blipFill>
        <p:spPr>
          <a:xfrm>
            <a:off x="4195381" y="5400501"/>
            <a:ext cx="459913" cy="5278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99487" y="5504174"/>
            <a:ext cx="1746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CGIAR </a:t>
            </a:r>
          </a:p>
          <a:p>
            <a:r>
              <a:rPr lang="en-US" sz="2400" dirty="0"/>
              <a:t> repositories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33087" y="1499321"/>
            <a:ext cx="1394193" cy="676891"/>
          </a:xfrm>
          <a:prstGeom prst="rect">
            <a:avLst/>
          </a:prstGeom>
        </p:spPr>
      </p:pic>
      <p:cxnSp>
        <p:nvCxnSpPr>
          <p:cNvPr id="37" name="Straight Arrow Connector 36"/>
          <p:cNvCxnSpPr>
            <a:cxnSpLocks/>
            <a:stCxn id="36" idx="2"/>
            <a:endCxn id="2" idx="0"/>
          </p:cNvCxnSpPr>
          <p:nvPr/>
        </p:nvCxnSpPr>
        <p:spPr>
          <a:xfrm>
            <a:off x="3930184" y="2176212"/>
            <a:ext cx="713824" cy="1325656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9" name="Picture 38" descr="Capture d'écran 2017-01-24 16.41.12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0994" y="5695393"/>
            <a:ext cx="1933006" cy="575789"/>
          </a:xfrm>
          <a:prstGeom prst="rect">
            <a:avLst/>
          </a:prstGeom>
        </p:spPr>
      </p:pic>
      <p:cxnSp>
        <p:nvCxnSpPr>
          <p:cNvPr id="40" name="Straight Arrow Connector 39"/>
          <p:cNvCxnSpPr>
            <a:endCxn id="2" idx="2"/>
          </p:cNvCxnSpPr>
          <p:nvPr/>
        </p:nvCxnSpPr>
        <p:spPr>
          <a:xfrm>
            <a:off x="1660574" y="3881751"/>
            <a:ext cx="1759298" cy="231755"/>
          </a:xfrm>
          <a:prstGeom prst="straightConnector1">
            <a:avLst/>
          </a:prstGeom>
          <a:ln>
            <a:prstDash val="dash"/>
            <a:headEnd type="arrow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6" name="Picture 15" descr="Capture d'écran 2017-04-18 22.42.07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196" y="3376906"/>
            <a:ext cx="757436" cy="535747"/>
          </a:xfrm>
          <a:prstGeom prst="rect">
            <a:avLst/>
          </a:prstGeom>
        </p:spPr>
      </p:pic>
      <p:pic>
        <p:nvPicPr>
          <p:cNvPr id="18" name="Picture 17" descr="Capture d'écran 2017-04-18 22.45.41.png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601" y="3839674"/>
            <a:ext cx="1183058" cy="365287"/>
          </a:xfrm>
          <a:prstGeom prst="rect">
            <a:avLst/>
          </a:prstGeom>
        </p:spPr>
      </p:pic>
      <p:pic>
        <p:nvPicPr>
          <p:cNvPr id="45" name="Picture 17" descr="Crop Ontology logo short (CO only).png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59632" cy="81961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2656959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WheatIS</a:t>
            </a:r>
            <a:r>
              <a:rPr lang="en-US" b="1" dirty="0"/>
              <a:t> Interoperability</a:t>
            </a:r>
          </a:p>
          <a:p>
            <a:r>
              <a:rPr lang="en-US" b="1" dirty="0"/>
              <a:t>Cookbook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2095273" y="3081717"/>
            <a:ext cx="1412702" cy="800034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44" name="Picture 6" descr="https://pbs.twimg.com/profile_images/497015367391121408/_cWXo-vA.jpeg">
            <a:extLst>
              <a:ext uri="{FF2B5EF4-FFF2-40B4-BE49-F238E27FC236}">
                <a16:creationId xmlns:a16="http://schemas.microsoft.com/office/drawing/2014/main" id="{6C19DA35-E86B-5146-84D5-517E9D491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0379" y="3573016"/>
            <a:ext cx="942752" cy="94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C78D65AC-9E87-7D45-97C4-E015D422E52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530025" y="2902836"/>
            <a:ext cx="1325190" cy="701571"/>
          </a:xfrm>
          <a:prstGeom prst="rect">
            <a:avLst/>
          </a:prstGeom>
        </p:spPr>
      </p:pic>
      <p:pic>
        <p:nvPicPr>
          <p:cNvPr id="47" name="Shape 100" descr="brapi_logo.png">
            <a:extLst>
              <a:ext uri="{FF2B5EF4-FFF2-40B4-BE49-F238E27FC236}">
                <a16:creationId xmlns:a16="http://schemas.microsoft.com/office/drawing/2014/main" id="{18B5608E-9FAD-AA44-BCA0-D8D32E280213}"/>
              </a:ext>
            </a:extLst>
          </p:cNvPr>
          <p:cNvPicPr preferRelativeResize="0"/>
          <p:nvPr/>
        </p:nvPicPr>
        <p:blipFill>
          <a:blip r:embed="rId2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6061" y="2156622"/>
            <a:ext cx="1533067" cy="3062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traight Arrow Connector 26">
            <a:extLst>
              <a:ext uri="{FF2B5EF4-FFF2-40B4-BE49-F238E27FC236}">
                <a16:creationId xmlns:a16="http://schemas.microsoft.com/office/drawing/2014/main" id="{DC1E1814-69DF-0B4E-9DBF-A5B4DB3475B1}"/>
              </a:ext>
            </a:extLst>
          </p:cNvPr>
          <p:cNvCxnSpPr>
            <a:cxnSpLocks/>
            <a:stCxn id="47" idx="1"/>
            <a:endCxn id="2" idx="7"/>
          </p:cNvCxnSpPr>
          <p:nvPr/>
        </p:nvCxnSpPr>
        <p:spPr>
          <a:xfrm flipH="1">
            <a:off x="5509603" y="2309737"/>
            <a:ext cx="396458" cy="1371276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9" name="Straight Arrow Connector 26">
            <a:extLst>
              <a:ext uri="{FF2B5EF4-FFF2-40B4-BE49-F238E27FC236}">
                <a16:creationId xmlns:a16="http://schemas.microsoft.com/office/drawing/2014/main" id="{E31EA1F6-F111-F743-90F7-8B968CAB0608}"/>
              </a:ext>
            </a:extLst>
          </p:cNvPr>
          <p:cNvCxnSpPr>
            <a:cxnSpLocks/>
            <a:stCxn id="46" idx="1"/>
            <a:endCxn id="2" idx="6"/>
          </p:cNvCxnSpPr>
          <p:nvPr/>
        </p:nvCxnSpPr>
        <p:spPr>
          <a:xfrm flipH="1">
            <a:off x="5868144" y="3253622"/>
            <a:ext cx="661881" cy="859884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1" name="Straight Arrow Connector 26">
            <a:extLst>
              <a:ext uri="{FF2B5EF4-FFF2-40B4-BE49-F238E27FC236}">
                <a16:creationId xmlns:a16="http://schemas.microsoft.com/office/drawing/2014/main" id="{24303094-917C-C848-A01C-5EC999663CEF}"/>
              </a:ext>
            </a:extLst>
          </p:cNvPr>
          <p:cNvCxnSpPr>
            <a:cxnSpLocks/>
            <a:stCxn id="44" idx="1"/>
            <a:endCxn id="2" idx="6"/>
          </p:cNvCxnSpPr>
          <p:nvPr/>
        </p:nvCxnSpPr>
        <p:spPr>
          <a:xfrm flipH="1">
            <a:off x="5868144" y="4044392"/>
            <a:ext cx="752235" cy="69114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54" name="Picture 21" descr="Capture d'écran 2017-04-19 07.59.16.png">
            <a:extLst>
              <a:ext uri="{FF2B5EF4-FFF2-40B4-BE49-F238E27FC236}">
                <a16:creationId xmlns:a16="http://schemas.microsoft.com/office/drawing/2014/main" id="{E8E661C6-977F-CA42-8678-F117E7A4A17F}"/>
              </a:ext>
            </a:extLst>
          </p:cNvPr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04" y="1348912"/>
            <a:ext cx="1655049" cy="59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05436"/>
      </p:ext>
    </p:extLst>
  </p:cSld>
  <p:clrMapOvr>
    <a:masterClrMapping/>
  </p:clrMapOvr>
</p:sld>
</file>

<file path=ppt/theme/theme1.xml><?xml version="1.0" encoding="utf-8"?>
<a:theme xmlns:a="http://schemas.openxmlformats.org/drawingml/2006/main" name="TP_WLC_006.1_Slideshow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7-12-11-BigDataForPlantPhenotypingIntegration" id="{ECF32A7C-AE1B-DB45-BB64-9F661477706C}" vid="{8B550A93-9845-0949-9129-4F3ED5245B30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2017-12-11-BigDataForPlantPhenotypingIntegration</Template>
  <TotalTime>5194</TotalTime>
  <Words>2294</Words>
  <Application>Microsoft Macintosh PowerPoint</Application>
  <PresentationFormat>Affichage à l'écran (4:3)</PresentationFormat>
  <Paragraphs>757</Paragraphs>
  <Slides>49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49</vt:i4>
      </vt:variant>
    </vt:vector>
  </HeadingPairs>
  <TitlesOfParts>
    <vt:vector size="58" baseType="lpstr">
      <vt:lpstr>Arial</vt:lpstr>
      <vt:lpstr>Arial Black</vt:lpstr>
      <vt:lpstr>Arial Narrow</vt:lpstr>
      <vt:lpstr>Calibri</vt:lpstr>
      <vt:lpstr>Courier New</vt:lpstr>
      <vt:lpstr>Helvetica Neue Light</vt:lpstr>
      <vt:lpstr>Trebuchet MS</vt:lpstr>
      <vt:lpstr>Wingdings</vt:lpstr>
      <vt:lpstr>TP_WLC_006.1_Slideshow</vt:lpstr>
      <vt:lpstr>Wheat Ontology</vt:lpstr>
      <vt:lpstr>Interoperability &amp; Reusability: Semantic</vt:lpstr>
      <vt:lpstr>Semantic</vt:lpstr>
      <vt:lpstr>Semantic Inference</vt:lpstr>
      <vt:lpstr>Présentation PowerPoint</vt:lpstr>
      <vt:lpstr>CROP ONTOLOGY</vt:lpstr>
      <vt:lpstr>Présentation PowerPoint</vt:lpstr>
      <vt:lpstr>Présentation PowerPoint</vt:lpstr>
      <vt:lpstr>Présentation PowerPoint</vt:lpstr>
      <vt:lpstr>A Growing Community Of Practice</vt:lpstr>
      <vt:lpstr>Présentation PowerPoint</vt:lpstr>
      <vt:lpstr>Présentation PowerPoint</vt:lpstr>
      <vt:lpstr>Présentation PowerPoint</vt:lpstr>
      <vt:lpstr>Specialized vocabularies</vt:lpstr>
      <vt:lpstr>Présentation PowerPoint</vt:lpstr>
      <vt:lpstr>Présentation PowerPoint</vt:lpstr>
      <vt:lpstr>Cropontology framework/Structure</vt:lpstr>
      <vt:lpstr>Variable : Plant height example</vt:lpstr>
      <vt:lpstr>Wheat CROP Ontology </vt:lpstr>
      <vt:lpstr>Wheat Trait Ontologies</vt:lpstr>
      <vt:lpstr>An ontology for Wheat</vt:lpstr>
      <vt:lpstr>Présentation PowerPoint</vt:lpstr>
      <vt:lpstr>CropOntology workflow</vt:lpstr>
      <vt:lpstr>CropOntology Trait template</vt:lpstr>
      <vt:lpstr>Variable creation</vt:lpstr>
      <vt:lpstr>Variable creation</vt:lpstr>
      <vt:lpstr>Variable creation</vt:lpstr>
      <vt:lpstr>Variable creation</vt:lpstr>
      <vt:lpstr>Variable creation</vt:lpstr>
      <vt:lpstr>First Hands On</vt:lpstr>
      <vt:lpstr>Fill TDv5 for the following variables</vt:lpstr>
      <vt:lpstr>Wheat Variable exemple : Variable</vt:lpstr>
      <vt:lpstr>Wheat Variable exemple : Variable</vt:lpstr>
      <vt:lpstr>One Trait with multiple variables</vt:lpstr>
      <vt:lpstr>Présentation PowerPoint</vt:lpstr>
      <vt:lpstr>Présentation PowerPoint</vt:lpstr>
      <vt:lpstr>Yield: many variables</vt:lpstr>
      <vt:lpstr>Variable by stage Combination</vt:lpstr>
      <vt:lpstr>Hands On</vt:lpstr>
      <vt:lpstr>Variable annotation</vt:lpstr>
      <vt:lpstr>Variable annotation</vt:lpstr>
      <vt:lpstr>Variable annotation</vt:lpstr>
      <vt:lpstr>Phenology handling, the woOdy plant ontology example</vt:lpstr>
      <vt:lpstr>BBCH scale, Woody Plant ontology example</vt:lpstr>
      <vt:lpstr>BBCH scale, Woody Plant ontology example</vt:lpstr>
      <vt:lpstr>Application to your variables</vt:lpstr>
      <vt:lpstr>How to contribute?</vt:lpstr>
      <vt:lpstr>Variable viewer https://urgi.versailles.inra.fr/ephesis/ephesis/ontologyportal.do#termIdentifier=CO_357</vt:lpstr>
      <vt:lpstr>Aknowledgment &amp;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Distributed Plant Phenotyping data integration</dc:title>
  <dc:creator>cyril.pommier@inra.fr</dc:creator>
  <cp:lastModifiedBy>Cyril Pommier</cp:lastModifiedBy>
  <cp:revision>208</cp:revision>
  <cp:lastPrinted>2018-03-26T15:36:56Z</cp:lastPrinted>
  <dcterms:created xsi:type="dcterms:W3CDTF">2017-12-11T06:42:45Z</dcterms:created>
  <dcterms:modified xsi:type="dcterms:W3CDTF">2020-02-17T13:01:01Z</dcterms:modified>
</cp:coreProperties>
</file>